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2.jpe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6858000"/>
  <p:notesSz cx="6858000" cy="9144000"/>
  <p:defaultTextStyle>
    <a:lvl1pPr>
      <a:defRPr>
        <a:solidFill>
          <a:srgbClr val="2B5481"/>
        </a:solidFill>
        <a:latin typeface="Tahoma"/>
        <a:ea typeface="Tahoma"/>
        <a:cs typeface="Tahoma"/>
        <a:sym typeface="Tahoma"/>
      </a:defRPr>
    </a:lvl1pPr>
    <a:lvl2pPr indent="457200">
      <a:defRPr>
        <a:solidFill>
          <a:srgbClr val="2B5481"/>
        </a:solidFill>
        <a:latin typeface="Tahoma"/>
        <a:ea typeface="Tahoma"/>
        <a:cs typeface="Tahoma"/>
        <a:sym typeface="Tahoma"/>
      </a:defRPr>
    </a:lvl2pPr>
    <a:lvl3pPr indent="914400">
      <a:defRPr>
        <a:solidFill>
          <a:srgbClr val="2B5481"/>
        </a:solidFill>
        <a:latin typeface="Tahoma"/>
        <a:ea typeface="Tahoma"/>
        <a:cs typeface="Tahoma"/>
        <a:sym typeface="Tahoma"/>
      </a:defRPr>
    </a:lvl3pPr>
    <a:lvl4pPr indent="1371600">
      <a:defRPr>
        <a:solidFill>
          <a:srgbClr val="2B5481"/>
        </a:solidFill>
        <a:latin typeface="Tahoma"/>
        <a:ea typeface="Tahoma"/>
        <a:cs typeface="Tahoma"/>
        <a:sym typeface="Tahoma"/>
      </a:defRPr>
    </a:lvl4pPr>
    <a:lvl5pPr indent="1828800">
      <a:defRPr>
        <a:solidFill>
          <a:srgbClr val="2B5481"/>
        </a:solidFill>
        <a:latin typeface="Tahoma"/>
        <a:ea typeface="Tahoma"/>
        <a:cs typeface="Tahoma"/>
        <a:sym typeface="Tahoma"/>
      </a:defRPr>
    </a:lvl5pPr>
    <a:lvl6pPr>
      <a:defRPr>
        <a:solidFill>
          <a:srgbClr val="2B5481"/>
        </a:solidFill>
        <a:latin typeface="Tahoma"/>
        <a:ea typeface="Tahoma"/>
        <a:cs typeface="Tahoma"/>
        <a:sym typeface="Tahoma"/>
      </a:defRPr>
    </a:lvl6pPr>
    <a:lvl7pPr>
      <a:defRPr>
        <a:solidFill>
          <a:srgbClr val="2B5481"/>
        </a:solidFill>
        <a:latin typeface="Tahoma"/>
        <a:ea typeface="Tahoma"/>
        <a:cs typeface="Tahoma"/>
        <a:sym typeface="Tahoma"/>
      </a:defRPr>
    </a:lvl7pPr>
    <a:lvl8pPr>
      <a:defRPr>
        <a:solidFill>
          <a:srgbClr val="2B5481"/>
        </a:solidFill>
        <a:latin typeface="Tahoma"/>
        <a:ea typeface="Tahoma"/>
        <a:cs typeface="Tahoma"/>
        <a:sym typeface="Tahoma"/>
      </a:defRPr>
    </a:lvl8pPr>
    <a:lvl9pPr>
      <a:defRPr>
        <a:solidFill>
          <a:srgbClr val="2B5481"/>
        </a:solidFill>
        <a:latin typeface="Tahoma"/>
        <a:ea typeface="Tahoma"/>
        <a:cs typeface="Tahoma"/>
        <a:sym typeface="Tahom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ahoma"/>
          <a:ea typeface="Tahoma"/>
          <a:cs typeface="Tahoma"/>
        </a:font>
        <a:srgbClr val="2B5481"/>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DDD"/>
          </a:solidFill>
        </a:fill>
      </a:tcStyle>
    </a:wholeTbl>
    <a:band2H>
      <a:tcTxStyle b="def" i="def"/>
      <a:tcStyle>
        <a:tcBdr/>
        <a:fill>
          <a:solidFill>
            <a:srgbClr val="E6EFEF"/>
          </a:solidFill>
        </a:fill>
      </a:tcStyle>
    </a:band2H>
    <a:firstCol>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9999"/>
          </a:solidFill>
        </a:fill>
      </a:tcStyle>
    </a:firstCol>
    <a:la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9999"/>
          </a:solidFill>
        </a:fill>
      </a:tcStyle>
    </a:lastRow>
    <a:fir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9999"/>
          </a:solidFill>
        </a:fill>
      </a:tcStyle>
    </a:firstRow>
  </a:tblStyle>
  <a:tblStyle styleId="{C7B018BB-80A7-4F77-B60F-C8B233D01FF8}" styleName="">
    <a:tblBg/>
    <a:wholeTbl>
      <a:tcTxStyle b="on" i="on">
        <a:font>
          <a:latin typeface="Tahoma"/>
          <a:ea typeface="Tahoma"/>
          <a:cs typeface="Tahoma"/>
        </a:font>
        <a:srgbClr val="2B5481"/>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E4E8"/>
          </a:solidFill>
        </a:fill>
      </a:tcStyle>
    </a:wholeTbl>
    <a:band2H>
      <a:tcTxStyle b="def" i="def"/>
      <a:tcStyle>
        <a:tcBdr/>
        <a:fill>
          <a:solidFill>
            <a:srgbClr val="F1F2F4"/>
          </a:solidFill>
        </a:fill>
      </a:tcStyle>
    </a:band2H>
    <a:firstCol>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CB3C0"/>
          </a:solidFill>
        </a:fill>
      </a:tcStyle>
    </a:firstCol>
    <a:la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CB3C0"/>
          </a:solidFill>
        </a:fill>
      </a:tcStyle>
    </a:lastRow>
    <a:fir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CB3C0"/>
          </a:solidFill>
        </a:fill>
      </a:tcStyle>
    </a:firstRow>
  </a:tblStyle>
  <a:tblStyle styleId="{EEE7283C-3CF3-47DC-8721-378D4A62B228}" styleName="">
    <a:tblBg/>
    <a:wholeTbl>
      <a:tcTxStyle b="on" i="on">
        <a:font>
          <a:latin typeface="Tahoma"/>
          <a:ea typeface="Tahoma"/>
          <a:cs typeface="Tahoma"/>
        </a:font>
        <a:srgbClr val="2B5481"/>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D1DA"/>
          </a:solidFill>
        </a:fill>
      </a:tcStyle>
    </a:wholeTbl>
    <a:band2H>
      <a:tcTxStyle b="def" i="def"/>
      <a:tcStyle>
        <a:tcBdr/>
        <a:fill>
          <a:solidFill>
            <a:srgbClr val="E7E9ED"/>
          </a:solidFill>
        </a:fill>
      </a:tcStyle>
    </a:band2H>
    <a:firstCol>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5C8B"/>
          </a:solidFill>
        </a:fill>
      </a:tcStyle>
    </a:firstCol>
    <a:la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5C8B"/>
          </a:solidFill>
        </a:fill>
      </a:tcStyle>
    </a:lastRow>
    <a:fir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5C8B"/>
          </a:solidFill>
        </a:fill>
      </a:tcStyle>
    </a:firstRow>
  </a:tblStyle>
  <a:tblStyle styleId="{CF821DB8-F4EB-4A41-A1BA-3FCAFE7338EE}" styleName="">
    <a:tblBg/>
    <a:wholeTbl>
      <a:tcTxStyle b="on" i="on">
        <a:font>
          <a:latin typeface="Tahoma"/>
          <a:ea typeface="Tahoma"/>
          <a:cs typeface="Tahoma"/>
        </a:font>
        <a:srgbClr val="2B548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9EC"/>
          </a:solidFill>
        </a:fill>
      </a:tcStyle>
    </a:wholeTbl>
    <a:band2H>
      <a:tcTxStyle b="def" i="def"/>
      <a:tcStyle>
        <a:tcBdr/>
        <a:fill>
          <a:solidFill>
            <a:srgbClr val="FFFFFF"/>
          </a:solidFill>
        </a:fill>
      </a:tcStyle>
    </a:band2H>
    <a:firstCol>
      <a:tcTxStyle b="on" i="on">
        <a:font>
          <a:latin typeface="Tahoma"/>
          <a:ea typeface="Tahoma"/>
          <a:cs typeface="Tahom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9999"/>
          </a:solidFill>
        </a:fill>
      </a:tcStyle>
    </a:firstCol>
    <a:lastRow>
      <a:tcTxStyle b="on" i="on">
        <a:font>
          <a:latin typeface="Tahoma"/>
          <a:ea typeface="Tahoma"/>
          <a:cs typeface="Tahoma"/>
        </a:font>
        <a:srgbClr val="2B5481"/>
      </a:tcTxStyle>
      <a:tcStyle>
        <a:tcBdr>
          <a:left>
            <a:ln w="12700" cap="flat">
              <a:noFill/>
              <a:miter lim="400000"/>
            </a:ln>
          </a:left>
          <a:right>
            <a:ln w="12700" cap="flat">
              <a:noFill/>
              <a:miter lim="400000"/>
            </a:ln>
          </a:right>
          <a:top>
            <a:ln w="50800" cap="flat">
              <a:solidFill>
                <a:srgbClr val="2B5481"/>
              </a:solidFill>
              <a:prstDash val="solid"/>
              <a:bevel/>
            </a:ln>
          </a:top>
          <a:bottom>
            <a:ln w="25400" cap="flat">
              <a:solidFill>
                <a:srgbClr val="2B5481"/>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ahoma"/>
          <a:ea typeface="Tahoma"/>
          <a:cs typeface="Tahoma"/>
        </a:font>
        <a:srgbClr val="FFFFFF"/>
      </a:tcTxStyle>
      <a:tcStyle>
        <a:tcBdr>
          <a:left>
            <a:ln w="12700" cap="flat">
              <a:noFill/>
              <a:miter lim="400000"/>
            </a:ln>
          </a:left>
          <a:right>
            <a:ln w="12700" cap="flat">
              <a:noFill/>
              <a:miter lim="400000"/>
            </a:ln>
          </a:right>
          <a:top>
            <a:ln w="25400" cap="flat">
              <a:solidFill>
                <a:srgbClr val="2B5481"/>
              </a:solidFill>
              <a:prstDash val="solid"/>
              <a:bevel/>
            </a:ln>
          </a:top>
          <a:bottom>
            <a:ln w="25400" cap="flat">
              <a:solidFill>
                <a:srgbClr val="2B5481"/>
              </a:solidFill>
              <a:prstDash val="solid"/>
              <a:bevel/>
            </a:ln>
          </a:bottom>
          <a:insideH>
            <a:ln w="12700" cap="flat">
              <a:noFill/>
              <a:miter lim="400000"/>
            </a:ln>
          </a:insideH>
          <a:insideV>
            <a:ln w="12700" cap="flat">
              <a:noFill/>
              <a:miter lim="400000"/>
            </a:ln>
          </a:insideV>
        </a:tcBdr>
        <a:fill>
          <a:solidFill>
            <a:srgbClr val="009999"/>
          </a:solidFill>
        </a:fill>
      </a:tcStyle>
    </a:firstRow>
  </a:tblStyle>
  <a:tblStyle styleId="{33BA23B1-9221-436E-865A-0063620EA4FD}" styleName="">
    <a:tblBg/>
    <a:wholeTbl>
      <a:tcTxStyle b="on" i="on">
        <a:font>
          <a:latin typeface="Tahoma"/>
          <a:ea typeface="Tahoma"/>
          <a:cs typeface="Tahoma"/>
        </a:font>
        <a:srgbClr val="2B5481"/>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CFD7"/>
          </a:solidFill>
        </a:fill>
      </a:tcStyle>
    </a:wholeTbl>
    <a:band2H>
      <a:tcTxStyle b="def" i="def"/>
      <a:tcStyle>
        <a:tcBdr/>
        <a:fill>
          <a:solidFill>
            <a:srgbClr val="E7E9EC"/>
          </a:solidFill>
        </a:fill>
      </a:tcStyle>
    </a:band2H>
    <a:firstCol>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B5481"/>
          </a:solidFill>
        </a:fill>
      </a:tcStyle>
    </a:firstCol>
    <a:la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B5481"/>
          </a:solidFill>
        </a:fill>
      </a:tcStyle>
    </a:lastRow>
    <a:fir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B5481"/>
          </a:solidFill>
        </a:fill>
      </a:tcStyle>
    </a:firstRow>
  </a:tblStyle>
  <a:tblStyle styleId="{2708684C-4D16-4618-839F-0558EEFCDFE6}" styleName="">
    <a:tblBg/>
    <a:wholeTbl>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Tahoma"/>
          <a:ea typeface="Tahoma"/>
          <a:cs typeface="Tahom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5"/>
          <p:cNvSpPr/>
          <p:nvPr>
            <p:ph type="sldImg"/>
          </p:nvPr>
        </p:nvSpPr>
        <p:spPr>
          <a:xfrm>
            <a:off x="1143000" y="685800"/>
            <a:ext cx="4572000" cy="3429000"/>
          </a:xfrm>
          <a:prstGeom prst="rect">
            <a:avLst/>
          </a:prstGeom>
        </p:spPr>
        <p:txBody>
          <a:bodyPr/>
          <a:lstStyle/>
          <a:p>
            <a:pPr lvl="0"/>
          </a:p>
        </p:txBody>
      </p:sp>
      <p:sp>
        <p:nvSpPr>
          <p:cNvPr id="6" name="Shape 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 name="Shape 15"/>
          <p:cNvSpPr/>
          <p:nvPr>
            <p:ph type="sldImg"/>
          </p:nvPr>
        </p:nvSpPr>
        <p:spPr>
          <a:prstGeom prst="rect">
            <a:avLst/>
          </a:prstGeom>
        </p:spPr>
        <p:txBody>
          <a:bodyPr/>
          <a:lstStyle/>
          <a:p>
            <a:pPr lvl="0"/>
          </a:p>
        </p:txBody>
      </p:sp>
      <p:sp>
        <p:nvSpPr>
          <p:cNvPr id="16" name="Shape 1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http://hsfpp.nefe.org/loadFile.cfm?contentid=325   Student guide page 100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 name="Shape 22"/>
          <p:cNvSpPr/>
          <p:nvPr>
            <p:ph type="sldImg"/>
          </p:nvPr>
        </p:nvSpPr>
        <p:spPr>
          <a:prstGeom prst="rect">
            <a:avLst/>
          </a:prstGeom>
        </p:spPr>
        <p:txBody>
          <a:bodyPr/>
          <a:lstStyle/>
          <a:p>
            <a:pPr lvl="0"/>
          </a:p>
        </p:txBody>
      </p:sp>
      <p:sp>
        <p:nvSpPr>
          <p:cNvPr id="23" name="Shape 23"/>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http://www.bls.gov/emp/ep_chart_001.htm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sldImg"/>
          </p:nvPr>
        </p:nvSpPr>
        <p:spPr>
          <a:prstGeom prst="rect">
            <a:avLst/>
          </a:prstGeom>
        </p:spPr>
        <p:txBody>
          <a:bodyPr/>
          <a:lstStyle/>
          <a:p>
            <a:pPr lvl="0"/>
          </a:p>
        </p:txBody>
      </p:sp>
      <p:sp>
        <p:nvSpPr>
          <p:cNvPr id="63" name="Shape 63"/>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Finish the sentence “Some things about school are so…”  by listing those things about school you think are difficult or hard, those that are comfortable or so-so, and those that are easy for you.</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sldImg"/>
          </p:nvPr>
        </p:nvSpPr>
        <p:spPr>
          <a:prstGeom prst="rect">
            <a:avLst/>
          </a:prstGeom>
        </p:spPr>
        <p:txBody>
          <a:bodyPr/>
          <a:lstStyle/>
          <a:p>
            <a:pPr lvl="0"/>
          </a:p>
        </p:txBody>
      </p:sp>
      <p:sp>
        <p:nvSpPr>
          <p:cNvPr id="69" name="Shape 69"/>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Source: U.S. Census Bureau, Current Population Survey, 2005 Annual Social and Economic Supplement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sldImg"/>
          </p:nvPr>
        </p:nvSpPr>
        <p:spPr>
          <a:prstGeom prst="rect">
            <a:avLst/>
          </a:prstGeom>
        </p:spPr>
        <p:txBody>
          <a:bodyPr/>
          <a:lstStyle/>
          <a:p>
            <a:pPr lvl="0"/>
          </a:p>
        </p:txBody>
      </p:sp>
      <p:sp>
        <p:nvSpPr>
          <p:cNvPr id="75" name="Shape 75"/>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Source: U.S. Census Bureau, Current Population Survey, 2005 Annual Social and Economic Supplement</a:t>
            </a:r>
            <a:endParaRPr sz="1200"/>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 name="Shape 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432651"/>
            <a:ext cx="2133600" cy="288824"/>
          </a:xfrm>
          <a:prstGeom prst="rect">
            <a:avLst/>
          </a:prstGeom>
          <a:ln w="12700">
            <a:miter lim="400000"/>
          </a:ln>
        </p:spPr>
        <p:txBody>
          <a:bodyPr lIns="45719" rIns="45719" anchor="b">
            <a:spAutoFit/>
          </a:bodyPr>
          <a:lstStyle>
            <a:lvl1pPr algn="r">
              <a:defRPr sz="1400">
                <a:solidFill>
                  <a:srgbClr val="FFFFFF"/>
                </a:solidFill>
                <a:effectLst>
                  <a:outerShdw sx="100000" sy="100000" kx="0" ky="0" algn="b" rotWithShape="0" blurRad="12700" dist="25400" dir="2700000">
                    <a:srgbClr val="000000"/>
                  </a:outerShdw>
                </a:effectLst>
                <a:latin typeface="Arial"/>
                <a:ea typeface="Arial"/>
                <a:cs typeface="Arial"/>
                <a:sym typeface="Arial"/>
              </a:defRPr>
            </a:lvl1pPr>
          </a:lstStyle>
          <a:p>
            <a:pPr lvl="0"/>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Lst>
  <p:transition spd="med" advClick="1"/>
  <p:txStyles>
    <p:titleStyle>
      <a:lvl1pPr algn="ctr">
        <a:defRPr sz="4400">
          <a:solidFill>
            <a:srgbClr val="E5FFFF"/>
          </a:solidFill>
          <a:latin typeface="Tahoma"/>
          <a:ea typeface="Tahoma"/>
          <a:cs typeface="Tahoma"/>
          <a:sym typeface="Tahoma"/>
        </a:defRPr>
      </a:lvl1pPr>
      <a:lvl2pPr algn="ctr">
        <a:defRPr sz="4400">
          <a:solidFill>
            <a:srgbClr val="E5FFFF"/>
          </a:solidFill>
          <a:latin typeface="Tahoma"/>
          <a:ea typeface="Tahoma"/>
          <a:cs typeface="Tahoma"/>
          <a:sym typeface="Tahoma"/>
        </a:defRPr>
      </a:lvl2pPr>
      <a:lvl3pPr algn="ctr">
        <a:defRPr sz="4400">
          <a:solidFill>
            <a:srgbClr val="E5FFFF"/>
          </a:solidFill>
          <a:latin typeface="Tahoma"/>
          <a:ea typeface="Tahoma"/>
          <a:cs typeface="Tahoma"/>
          <a:sym typeface="Tahoma"/>
        </a:defRPr>
      </a:lvl3pPr>
      <a:lvl4pPr algn="ctr">
        <a:defRPr sz="4400">
          <a:solidFill>
            <a:srgbClr val="E5FFFF"/>
          </a:solidFill>
          <a:latin typeface="Tahoma"/>
          <a:ea typeface="Tahoma"/>
          <a:cs typeface="Tahoma"/>
          <a:sym typeface="Tahoma"/>
        </a:defRPr>
      </a:lvl4pPr>
      <a:lvl5pPr algn="ctr">
        <a:defRPr sz="4400">
          <a:solidFill>
            <a:srgbClr val="E5FFFF"/>
          </a:solidFill>
          <a:latin typeface="Tahoma"/>
          <a:ea typeface="Tahoma"/>
          <a:cs typeface="Tahoma"/>
          <a:sym typeface="Tahoma"/>
        </a:defRPr>
      </a:lvl5pPr>
      <a:lvl6pPr indent="457200" algn="ctr">
        <a:defRPr sz="4400">
          <a:solidFill>
            <a:srgbClr val="E5FFFF"/>
          </a:solidFill>
          <a:latin typeface="Tahoma"/>
          <a:ea typeface="Tahoma"/>
          <a:cs typeface="Tahoma"/>
          <a:sym typeface="Tahoma"/>
        </a:defRPr>
      </a:lvl6pPr>
      <a:lvl7pPr indent="914400" algn="ctr">
        <a:defRPr sz="4400">
          <a:solidFill>
            <a:srgbClr val="E5FFFF"/>
          </a:solidFill>
          <a:latin typeface="Tahoma"/>
          <a:ea typeface="Tahoma"/>
          <a:cs typeface="Tahoma"/>
          <a:sym typeface="Tahoma"/>
        </a:defRPr>
      </a:lvl7pPr>
      <a:lvl8pPr indent="1371600" algn="ctr">
        <a:defRPr sz="4400">
          <a:solidFill>
            <a:srgbClr val="E5FFFF"/>
          </a:solidFill>
          <a:latin typeface="Tahoma"/>
          <a:ea typeface="Tahoma"/>
          <a:cs typeface="Tahoma"/>
          <a:sym typeface="Tahoma"/>
        </a:defRPr>
      </a:lvl8pPr>
      <a:lvl9pPr indent="1828800" algn="ctr">
        <a:defRPr sz="4400">
          <a:solidFill>
            <a:srgbClr val="E5FFFF"/>
          </a:solidFill>
          <a:latin typeface="Tahoma"/>
          <a:ea typeface="Tahoma"/>
          <a:cs typeface="Tahoma"/>
          <a:sym typeface="Tahoma"/>
        </a:defRPr>
      </a:lvl9pPr>
    </p:titleStyle>
    <p:bodyStyle>
      <a:lvl1pPr marL="342900" indent="-342900">
        <a:spcBef>
          <a:spcPts val="700"/>
        </a:spcBef>
        <a:buClr>
          <a:srgbClr val="00CCFF"/>
        </a:buClr>
        <a:buSzPct val="65000"/>
        <a:buFont typeface="Wingdings"/>
        <a:buChar char="■"/>
        <a:defRPr sz="3200">
          <a:solidFill>
            <a:srgbClr val="FFFFFF"/>
          </a:solidFill>
          <a:latin typeface="Tahoma"/>
          <a:ea typeface="Tahoma"/>
          <a:cs typeface="Tahoma"/>
          <a:sym typeface="Tahoma"/>
        </a:defRPr>
      </a:lvl1pPr>
      <a:lvl2pPr marL="783771" indent="-326571">
        <a:spcBef>
          <a:spcPts val="700"/>
        </a:spcBef>
        <a:buClr>
          <a:srgbClr val="00CCFF"/>
        </a:buClr>
        <a:buSzPct val="65000"/>
        <a:buFont typeface="Wingdings"/>
        <a:buChar char="■"/>
        <a:defRPr sz="3200">
          <a:solidFill>
            <a:srgbClr val="FFFFFF"/>
          </a:solidFill>
          <a:latin typeface="Tahoma"/>
          <a:ea typeface="Tahoma"/>
          <a:cs typeface="Tahoma"/>
          <a:sym typeface="Tahoma"/>
        </a:defRPr>
      </a:lvl2pPr>
      <a:lvl3pPr marL="1219200" indent="-304800">
        <a:spcBef>
          <a:spcPts val="700"/>
        </a:spcBef>
        <a:buClr>
          <a:srgbClr val="00CCFF"/>
        </a:buClr>
        <a:buSzPct val="65000"/>
        <a:buFont typeface="Wingdings"/>
        <a:buChar char="■"/>
        <a:defRPr sz="3200">
          <a:solidFill>
            <a:srgbClr val="FFFFFF"/>
          </a:solidFill>
          <a:latin typeface="Tahoma"/>
          <a:ea typeface="Tahoma"/>
          <a:cs typeface="Tahoma"/>
          <a:sym typeface="Tahoma"/>
        </a:defRPr>
      </a:lvl3pPr>
      <a:lvl4pPr marL="1737360" indent="-365760">
        <a:spcBef>
          <a:spcPts val="700"/>
        </a:spcBef>
        <a:buClr>
          <a:srgbClr val="00CCFF"/>
        </a:buClr>
        <a:buSzPct val="65000"/>
        <a:buFont typeface="Wingdings"/>
        <a:buChar char="■"/>
        <a:defRPr sz="3200">
          <a:solidFill>
            <a:srgbClr val="FFFFFF"/>
          </a:solidFill>
          <a:latin typeface="Tahoma"/>
          <a:ea typeface="Tahoma"/>
          <a:cs typeface="Tahoma"/>
          <a:sym typeface="Tahoma"/>
        </a:defRPr>
      </a:lvl4pPr>
      <a:lvl5pPr marL="2235200" indent="-406400">
        <a:spcBef>
          <a:spcPts val="700"/>
        </a:spcBef>
        <a:buClr>
          <a:srgbClr val="00CCFF"/>
        </a:buClr>
        <a:buSzPct val="65000"/>
        <a:buFont typeface="Wingdings"/>
        <a:buChar char="■"/>
        <a:defRPr sz="3200">
          <a:solidFill>
            <a:srgbClr val="FFFFFF"/>
          </a:solidFill>
          <a:latin typeface="Tahoma"/>
          <a:ea typeface="Tahoma"/>
          <a:cs typeface="Tahoma"/>
          <a:sym typeface="Tahoma"/>
        </a:defRPr>
      </a:lvl5pPr>
      <a:lvl6pPr marL="2692400" indent="-406400">
        <a:spcBef>
          <a:spcPts val="700"/>
        </a:spcBef>
        <a:buClr>
          <a:srgbClr val="00CCFF"/>
        </a:buClr>
        <a:buSzPct val="65000"/>
        <a:buFont typeface="Wingdings"/>
        <a:buChar char="•"/>
        <a:defRPr sz="3200">
          <a:solidFill>
            <a:srgbClr val="FFFFFF"/>
          </a:solidFill>
          <a:latin typeface="Tahoma"/>
          <a:ea typeface="Tahoma"/>
          <a:cs typeface="Tahoma"/>
          <a:sym typeface="Tahoma"/>
        </a:defRPr>
      </a:lvl6pPr>
      <a:lvl7pPr marL="3149600" indent="-406400">
        <a:spcBef>
          <a:spcPts val="700"/>
        </a:spcBef>
        <a:buClr>
          <a:srgbClr val="00CCFF"/>
        </a:buClr>
        <a:buSzPct val="65000"/>
        <a:buFont typeface="Wingdings"/>
        <a:buChar char="•"/>
        <a:defRPr sz="3200">
          <a:solidFill>
            <a:srgbClr val="FFFFFF"/>
          </a:solidFill>
          <a:latin typeface="Tahoma"/>
          <a:ea typeface="Tahoma"/>
          <a:cs typeface="Tahoma"/>
          <a:sym typeface="Tahoma"/>
        </a:defRPr>
      </a:lvl7pPr>
      <a:lvl8pPr marL="3606800" indent="-406400">
        <a:spcBef>
          <a:spcPts val="700"/>
        </a:spcBef>
        <a:buClr>
          <a:srgbClr val="00CCFF"/>
        </a:buClr>
        <a:buSzPct val="65000"/>
        <a:buFont typeface="Wingdings"/>
        <a:buChar char="•"/>
        <a:defRPr sz="3200">
          <a:solidFill>
            <a:srgbClr val="FFFFFF"/>
          </a:solidFill>
          <a:latin typeface="Tahoma"/>
          <a:ea typeface="Tahoma"/>
          <a:cs typeface="Tahoma"/>
          <a:sym typeface="Tahoma"/>
        </a:defRPr>
      </a:lvl8pPr>
      <a:lvl9pPr marL="4064000" indent="-406400">
        <a:spcBef>
          <a:spcPts val="700"/>
        </a:spcBef>
        <a:buClr>
          <a:srgbClr val="00CCFF"/>
        </a:buClr>
        <a:buSzPct val="65000"/>
        <a:buFont typeface="Wingdings"/>
        <a:buChar char="•"/>
        <a:defRPr sz="3200">
          <a:solidFill>
            <a:srgbClr val="FFFFFF"/>
          </a:solidFill>
          <a:latin typeface="Tahoma"/>
          <a:ea typeface="Tahoma"/>
          <a:cs typeface="Tahoma"/>
          <a:sym typeface="Tahoma"/>
        </a:defRPr>
      </a:lvl9pPr>
    </p:bodyStyle>
    <p:otherStyle>
      <a:lvl1pPr algn="r">
        <a:defRPr sz="1400">
          <a:solidFill>
            <a:schemeClr val="tx1"/>
          </a:solidFill>
          <a:effectLst>
            <a:outerShdw sx="100000" sy="100000" kx="0" ky="0" algn="b" rotWithShape="0" blurRad="12700" dist="25400" dir="2700000">
              <a:srgbClr val="000000"/>
            </a:outerShdw>
          </a:effectLst>
          <a:latin typeface="+mn-lt"/>
          <a:ea typeface="+mn-ea"/>
          <a:cs typeface="+mn-cs"/>
          <a:sym typeface="Arial"/>
        </a:defRPr>
      </a:lvl1pPr>
      <a:lvl2pPr indent="457200" algn="r">
        <a:defRPr sz="1400">
          <a:solidFill>
            <a:schemeClr val="tx1"/>
          </a:solidFill>
          <a:effectLst>
            <a:outerShdw sx="100000" sy="100000" kx="0" ky="0" algn="b" rotWithShape="0" blurRad="12700" dist="25400" dir="2700000">
              <a:srgbClr val="000000"/>
            </a:outerShdw>
          </a:effectLst>
          <a:latin typeface="+mn-lt"/>
          <a:ea typeface="+mn-ea"/>
          <a:cs typeface="+mn-cs"/>
          <a:sym typeface="Arial"/>
        </a:defRPr>
      </a:lvl2pPr>
      <a:lvl3pPr indent="914400" algn="r">
        <a:defRPr sz="1400">
          <a:solidFill>
            <a:schemeClr val="tx1"/>
          </a:solidFill>
          <a:effectLst>
            <a:outerShdw sx="100000" sy="100000" kx="0" ky="0" algn="b" rotWithShape="0" blurRad="12700" dist="25400" dir="2700000">
              <a:srgbClr val="000000"/>
            </a:outerShdw>
          </a:effectLst>
          <a:latin typeface="+mn-lt"/>
          <a:ea typeface="+mn-ea"/>
          <a:cs typeface="+mn-cs"/>
          <a:sym typeface="Arial"/>
        </a:defRPr>
      </a:lvl3pPr>
      <a:lvl4pPr indent="1371600" algn="r">
        <a:defRPr sz="1400">
          <a:solidFill>
            <a:schemeClr val="tx1"/>
          </a:solidFill>
          <a:effectLst>
            <a:outerShdw sx="100000" sy="100000" kx="0" ky="0" algn="b" rotWithShape="0" blurRad="12700" dist="25400" dir="2700000">
              <a:srgbClr val="000000"/>
            </a:outerShdw>
          </a:effectLst>
          <a:latin typeface="+mn-lt"/>
          <a:ea typeface="+mn-ea"/>
          <a:cs typeface="+mn-cs"/>
          <a:sym typeface="Arial"/>
        </a:defRPr>
      </a:lvl4pPr>
      <a:lvl5pPr indent="1828800" algn="r">
        <a:defRPr sz="1400">
          <a:solidFill>
            <a:schemeClr val="tx1"/>
          </a:solidFill>
          <a:effectLst>
            <a:outerShdw sx="100000" sy="100000" kx="0" ky="0" algn="b" rotWithShape="0" blurRad="12700" dist="25400" dir="2700000">
              <a:srgbClr val="000000"/>
            </a:outerShdw>
          </a:effectLst>
          <a:latin typeface="+mn-lt"/>
          <a:ea typeface="+mn-ea"/>
          <a:cs typeface="+mn-cs"/>
          <a:sym typeface="Arial"/>
        </a:defRPr>
      </a:lvl5pPr>
      <a:lvl6pPr algn="r">
        <a:defRPr sz="1400">
          <a:solidFill>
            <a:schemeClr val="tx1"/>
          </a:solidFill>
          <a:effectLst>
            <a:outerShdw sx="100000" sy="100000" kx="0" ky="0" algn="b" rotWithShape="0" blurRad="12700" dist="25400" dir="2700000">
              <a:srgbClr val="000000"/>
            </a:outerShdw>
          </a:effectLst>
          <a:latin typeface="+mn-lt"/>
          <a:ea typeface="+mn-ea"/>
          <a:cs typeface="+mn-cs"/>
          <a:sym typeface="Arial"/>
        </a:defRPr>
      </a:lvl6pPr>
      <a:lvl7pPr algn="r">
        <a:defRPr sz="1400">
          <a:solidFill>
            <a:schemeClr val="tx1"/>
          </a:solidFill>
          <a:effectLst>
            <a:outerShdw sx="100000" sy="100000" kx="0" ky="0" algn="b" rotWithShape="0" blurRad="12700" dist="25400" dir="2700000">
              <a:srgbClr val="000000"/>
            </a:outerShdw>
          </a:effectLst>
          <a:latin typeface="+mn-lt"/>
          <a:ea typeface="+mn-ea"/>
          <a:cs typeface="+mn-cs"/>
          <a:sym typeface="Arial"/>
        </a:defRPr>
      </a:lvl7pPr>
      <a:lvl8pPr algn="r">
        <a:defRPr sz="1400">
          <a:solidFill>
            <a:schemeClr val="tx1"/>
          </a:solidFill>
          <a:effectLst>
            <a:outerShdw sx="100000" sy="100000" kx="0" ky="0" algn="b" rotWithShape="0" blurRad="12700" dist="25400" dir="2700000">
              <a:srgbClr val="000000"/>
            </a:outerShdw>
          </a:effectLst>
          <a:latin typeface="+mn-lt"/>
          <a:ea typeface="+mn-ea"/>
          <a:cs typeface="+mn-cs"/>
          <a:sym typeface="Arial"/>
        </a:defRPr>
      </a:lvl8pPr>
      <a:lvl9pPr algn="r">
        <a:defRPr sz="1400">
          <a:solidFill>
            <a:schemeClr val="tx1"/>
          </a:solidFill>
          <a:effectLst>
            <a:outerShdw sx="100000" sy="100000" kx="0" ky="0" algn="b" rotWithShape="0" blurRad="12700" dist="25400" dir="2700000">
              <a:srgbClr val="000000"/>
            </a:outerShdw>
          </a:effectLst>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bls.gov/" TargetMode="External"/><Relationship Id="rId4"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 name="Shape 8"/>
          <p:cNvSpPr/>
          <p:nvPr>
            <p:ph type="body" idx="4294967295"/>
          </p:nvPr>
        </p:nvSpPr>
        <p:spPr>
          <a:xfrm>
            <a:off x="457200" y="1981200"/>
            <a:ext cx="8229600" cy="4114800"/>
          </a:xfrm>
          <a:prstGeom prst="rect">
            <a:avLst/>
          </a:prstGeom>
          <a:ln w="12700">
            <a:miter lim="400000"/>
          </a:ln>
        </p:spPr>
        <p:txBody>
          <a:bodyPr lIns="0" tIns="0" rIns="0" bIns="0">
            <a:normAutofit fontScale="100000" lnSpcReduction="0"/>
          </a:bodyPr>
          <a:lstStyle/>
          <a:p>
            <a:pPr lvl="0">
              <a:defRPr>
                <a:effectLst>
                  <a:outerShdw sx="100000" sy="100000" kx="0" ky="0" algn="b" rotWithShape="0" blurRad="12700" dist="25400" dir="2700000">
                    <a:srgbClr val="000000"/>
                  </a:outerShdw>
                </a:effectLst>
              </a:defRPr>
            </a:pPr>
          </a:p>
        </p:txBody>
      </p:sp>
      <p:pic>
        <p:nvPicPr>
          <p:cNvPr id="9" name="logo_sm.png" descr="logo_sm"/>
          <p:cNvPicPr/>
          <p:nvPr/>
        </p:nvPicPr>
        <p:blipFill>
          <a:blip r:embed="rId2">
            <a:extLst/>
          </a:blip>
          <a:stretch>
            <a:fillRect/>
          </a:stretch>
        </p:blipFill>
        <p:spPr>
          <a:xfrm>
            <a:off x="2819400" y="4114800"/>
            <a:ext cx="3365500" cy="1270000"/>
          </a:xfrm>
          <a:prstGeom prst="rect">
            <a:avLst/>
          </a:prstGeom>
          <a:ln w="12700">
            <a:miter lim="400000"/>
          </a:ln>
        </p:spPr>
      </p:pic>
      <p:sp>
        <p:nvSpPr>
          <p:cNvPr id="10" name="Shape 10"/>
          <p:cNvSpPr/>
          <p:nvPr/>
        </p:nvSpPr>
        <p:spPr>
          <a:xfrm>
            <a:off x="1447800" y="1142999"/>
            <a:ext cx="6019800" cy="22860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lgn="ctr" defTabSz="749808">
              <a:defRPr>
                <a:solidFill>
                  <a:srgbClr val="000000"/>
                </a:solidFill>
              </a:defRPr>
            </a:pPr>
            <a:r>
              <a:rPr sz="4920">
                <a:ln w="6404">
                  <a:solidFill>
                    <a:srgbClr val="FF0000"/>
                  </a:solidFill>
                </a:ln>
                <a:solidFill>
                  <a:srgbClr val="FFFFFF"/>
                </a:solidFill>
                <a:effectLst>
                  <a:outerShdw sx="100000" sy="100000" kx="0" ky="0" algn="b" rotWithShape="0" blurRad="52070" dist="29455" dir="2700000">
                    <a:srgbClr val="808080">
                      <a:alpha val="79998"/>
                    </a:srgbClr>
                  </a:outerShdw>
                </a:effectLst>
                <a:latin typeface="Arial Black"/>
                <a:ea typeface="Arial Black"/>
                <a:cs typeface="Arial Black"/>
                <a:sym typeface="Arial Black"/>
              </a:rPr>
              <a:t>The Value</a:t>
            </a:r>
            <a:endParaRPr sz="2952">
              <a:ln w="6404">
                <a:solidFill>
                  <a:srgbClr val="FF0000"/>
                </a:solidFill>
              </a:ln>
              <a:solidFill>
                <a:srgbClr val="FFFFFF"/>
              </a:solidFill>
              <a:effectLst>
                <a:outerShdw sx="100000" sy="100000" kx="0" ky="0" algn="b" rotWithShape="0" blurRad="52070" dist="29455" dir="2700000">
                  <a:srgbClr val="808080">
                    <a:alpha val="79998"/>
                  </a:srgbClr>
                </a:outerShdw>
              </a:effectLst>
              <a:latin typeface="Arial Black"/>
              <a:ea typeface="Arial Black"/>
              <a:cs typeface="Arial Black"/>
              <a:sym typeface="Arial Black"/>
            </a:endParaRPr>
          </a:p>
          <a:p>
            <a:pPr lvl="0" algn="ctr" defTabSz="749808">
              <a:defRPr>
                <a:solidFill>
                  <a:srgbClr val="000000"/>
                </a:solidFill>
              </a:defRPr>
            </a:pPr>
            <a:r>
              <a:rPr sz="4920">
                <a:ln w="6404">
                  <a:solidFill>
                    <a:srgbClr val="FF0000"/>
                  </a:solidFill>
                </a:ln>
                <a:solidFill>
                  <a:srgbClr val="FFFFFF"/>
                </a:solidFill>
                <a:effectLst>
                  <a:outerShdw sx="100000" sy="100000" kx="0" ky="0" algn="b" rotWithShape="0" blurRad="52070" dist="29455" dir="2700000">
                    <a:srgbClr val="808080">
                      <a:alpha val="79998"/>
                    </a:srgbClr>
                  </a:outerShdw>
                </a:effectLst>
                <a:latin typeface="Arial Black"/>
                <a:ea typeface="Arial Black"/>
                <a:cs typeface="Arial Black"/>
                <a:sym typeface="Arial Black"/>
              </a:rPr>
              <a:t>of Education</a:t>
            </a:r>
            <a:endParaRPr sz="2952">
              <a:ln w="6404">
                <a:solidFill>
                  <a:srgbClr val="FF0000"/>
                </a:solidFill>
              </a:ln>
              <a:noFill/>
              <a:effectLst>
                <a:outerShdw sx="100000" sy="100000" kx="0" ky="0" algn="b" rotWithShape="0" blurRad="52070" dist="29455" dir="2700000">
                  <a:srgbClr val="808080">
                    <a:alpha val="79998"/>
                  </a:srgbClr>
                </a:outerShdw>
              </a:effectLst>
              <a:latin typeface="Arial Black"/>
              <a:ea typeface="Arial Black"/>
              <a:cs typeface="Arial Black"/>
              <a:sym typeface="Arial Black"/>
            </a:endParaRP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 name="Shape 12"/>
          <p:cNvSpPr/>
          <p:nvPr>
            <p:ph type="title" idx="4294967295"/>
          </p:nvPr>
        </p:nvSpPr>
        <p:spPr>
          <a:xfrm>
            <a:off x="762000" y="76200"/>
            <a:ext cx="7772400" cy="147002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defRPr>
                <a:effectLst>
                  <a:outerShdw sx="100000" sy="100000" kx="0" ky="0" algn="b" rotWithShape="0" blurRad="12700" dist="25400" dir="2700000">
                    <a:srgbClr val="000000"/>
                  </a:outerShdw>
                </a:effectLst>
              </a:defRPr>
            </a:lvl1pPr>
          </a:lstStyle>
          <a:p>
            <a:pPr lvl="0">
              <a:defRPr sz="1800">
                <a:solidFill>
                  <a:srgbClr val="000000"/>
                </a:solidFill>
                <a:effectLst/>
              </a:defRPr>
            </a:pPr>
            <a:r>
              <a:rPr sz="4400">
                <a:solidFill>
                  <a:srgbClr val="E5FFFF"/>
                </a:solidFill>
                <a:effectLst>
                  <a:outerShdw sx="100000" sy="100000" kx="0" ky="0" algn="b" rotWithShape="0" blurRad="12700" dist="25400" dir="2700000">
                    <a:srgbClr val="000000"/>
                  </a:outerShdw>
                </a:effectLst>
              </a:rPr>
              <a:t>Value of Education</a:t>
            </a:r>
          </a:p>
        </p:txBody>
      </p:sp>
      <p:pic>
        <p:nvPicPr>
          <p:cNvPr id="13" name="image.png"/>
          <p:cNvPicPr/>
          <p:nvPr/>
        </p:nvPicPr>
        <p:blipFill>
          <a:blip r:embed="rId3">
            <a:extLst/>
          </a:blip>
          <a:srcRect l="13333" t="47999" r="25238" b="10856"/>
          <a:stretch>
            <a:fillRect/>
          </a:stretch>
        </p:blipFill>
        <p:spPr>
          <a:xfrm>
            <a:off x="533399" y="1447799"/>
            <a:ext cx="8229602" cy="3444877"/>
          </a:xfrm>
          <a:prstGeom prst="rect">
            <a:avLst/>
          </a:prstGeom>
          <a:ln w="12700">
            <a:miter lim="400000"/>
          </a:ln>
        </p:spPr>
      </p:pic>
      <p:sp>
        <p:nvSpPr>
          <p:cNvPr id="14" name="Shape 14"/>
          <p:cNvSpPr/>
          <p:nvPr/>
        </p:nvSpPr>
        <p:spPr>
          <a:xfrm>
            <a:off x="609600" y="5105400"/>
            <a:ext cx="8001000" cy="15038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400"/>
              </a:spcBef>
              <a:defRPr sz="2400">
                <a:solidFill>
                  <a:srgbClr val="FFCC00"/>
                </a:solidFill>
                <a:latin typeface="Arial"/>
                <a:ea typeface="Arial"/>
                <a:cs typeface="Arial"/>
                <a:sym typeface="Arial"/>
              </a:defRPr>
            </a:lvl1pPr>
          </a:lstStyle>
          <a:p>
            <a:pPr lvl="0">
              <a:defRPr sz="1800">
                <a:solidFill>
                  <a:srgbClr val="000000"/>
                </a:solidFill>
              </a:defRPr>
            </a:pPr>
            <a:r>
              <a:rPr sz="2400">
                <a:solidFill>
                  <a:srgbClr val="FFCC00"/>
                </a:solidFill>
              </a:rPr>
              <a:t>These figures show that for the average person, finishing high school is worth about $10,000 more (compared with dropping out).  And finishing college nearly doubles the worth of that number to $22,000 more!</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 name="Shape 18"/>
          <p:cNvSpPr/>
          <p:nvPr>
            <p:ph type="title" idx="4294967295"/>
          </p:nvPr>
        </p:nvSpPr>
        <p:spPr>
          <a:xfrm>
            <a:off x="457200" y="381000"/>
            <a:ext cx="8229600" cy="1371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4000">
                <a:solidFill>
                  <a:srgbClr val="E5FFFF"/>
                </a:solidFill>
                <a:effectLst>
                  <a:outerShdw sx="100000" sy="100000" kx="0" ky="0" algn="b" rotWithShape="0" blurRad="12700" dist="25400" dir="2700000">
                    <a:srgbClr val="000000"/>
                  </a:outerShdw>
                </a:effectLst>
              </a:rPr>
              <a:t>Uneducated = Unemployed</a:t>
            </a:r>
            <a:br>
              <a:rPr sz="4000">
                <a:solidFill>
                  <a:srgbClr val="E5FFFF"/>
                </a:solidFill>
                <a:effectLst>
                  <a:outerShdw sx="100000" sy="100000" kx="0" ky="0" algn="b" rotWithShape="0" blurRad="12700" dist="25400" dir="2700000">
                    <a:srgbClr val="000000"/>
                  </a:outerShdw>
                </a:effectLst>
              </a:rPr>
            </a:br>
            <a:r>
              <a:rPr sz="2000">
                <a:solidFill>
                  <a:srgbClr val="E5FFFF"/>
                </a:solidFill>
                <a:effectLst>
                  <a:outerShdw sx="100000" sy="100000" kx="0" ky="0" algn="b" rotWithShape="0" blurRad="12700" dist="25400" dir="2700000">
                    <a:srgbClr val="000000"/>
                  </a:outerShdw>
                </a:effectLst>
              </a:rPr>
              <a:t>Education pays in higher earnings and lower unemployment rates</a:t>
            </a:r>
          </a:p>
        </p:txBody>
      </p:sp>
      <p:sp>
        <p:nvSpPr>
          <p:cNvPr id="19" name="Shape 19"/>
          <p:cNvSpPr/>
          <p:nvPr/>
        </p:nvSpPr>
        <p:spPr>
          <a:xfrm>
            <a:off x="381000" y="6308725"/>
            <a:ext cx="8534400" cy="22698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spcBef>
                <a:spcPts val="600"/>
              </a:spcBef>
              <a:defRPr>
                <a:solidFill>
                  <a:srgbClr val="000000"/>
                </a:solidFill>
              </a:defRPr>
            </a:pPr>
            <a:r>
              <a:rPr sz="1000">
                <a:solidFill>
                  <a:srgbClr val="FFFFFF"/>
                </a:solidFill>
                <a:latin typeface="Arial"/>
                <a:ea typeface="Arial"/>
                <a:cs typeface="Arial"/>
                <a:sym typeface="Arial"/>
              </a:rPr>
              <a:t>Source:  </a:t>
            </a:r>
            <a:r>
              <a:rPr sz="1000">
                <a:solidFill>
                  <a:srgbClr val="FFFFFF"/>
                </a:solidFill>
                <a:latin typeface="Arial"/>
                <a:ea typeface="Arial"/>
                <a:cs typeface="Arial"/>
                <a:sym typeface="Arial"/>
                <a:hlinkClick r:id="rId3" invalidUrl="" action="" tgtFrame="" tooltip="" history="1" highlightClick="0" endSnd="0"/>
              </a:rPr>
              <a:t>www.bls.gov</a:t>
            </a:r>
            <a:r>
              <a:rPr sz="1000">
                <a:solidFill>
                  <a:srgbClr val="FFFFFF"/>
                </a:solidFill>
                <a:latin typeface="Arial"/>
                <a:ea typeface="Arial"/>
                <a:cs typeface="Arial"/>
                <a:sym typeface="Arial"/>
              </a:rPr>
              <a:t>:  Employment statistics of the civilian population 25 years and over by educational attainment.</a:t>
            </a:r>
          </a:p>
        </p:txBody>
      </p:sp>
      <p:sp>
        <p:nvSpPr>
          <p:cNvPr id="20" name="Shape 20"/>
          <p:cNvSpPr/>
          <p:nvPr>
            <p:ph type="body" idx="4294967295"/>
          </p:nvPr>
        </p:nvSpPr>
        <p:spPr>
          <a:xfrm>
            <a:off x="457200" y="1981200"/>
            <a:ext cx="8229600" cy="4114800"/>
          </a:xfrm>
          <a:prstGeom prst="rect">
            <a:avLst/>
          </a:prstGeom>
          <a:ln w="12700">
            <a:miter lim="400000"/>
          </a:ln>
        </p:spPr>
        <p:txBody>
          <a:bodyPr lIns="0" tIns="0" rIns="0" bIns="0">
            <a:normAutofit fontScale="100000" lnSpcReduction="0"/>
          </a:bodyPr>
          <a:lstStyle/>
          <a:p>
            <a:pPr lvl="0"/>
          </a:p>
        </p:txBody>
      </p:sp>
      <p:pic>
        <p:nvPicPr>
          <p:cNvPr id="21" name="ep_chart_001.jpg" descr="ep_chart_001"/>
          <p:cNvPicPr/>
          <p:nvPr/>
        </p:nvPicPr>
        <p:blipFill>
          <a:blip r:embed="rId4">
            <a:extLst/>
          </a:blip>
          <a:stretch>
            <a:fillRect/>
          </a:stretch>
        </p:blipFill>
        <p:spPr>
          <a:xfrm>
            <a:off x="533400" y="1676400"/>
            <a:ext cx="8001000" cy="4122738"/>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 name="Shape 25"/>
          <p:cNvSpPr/>
          <p:nvPr>
            <p:ph type="title" idx="4294967295"/>
          </p:nvPr>
        </p:nvSpPr>
        <p:spPr>
          <a:xfrm>
            <a:off x="457200" y="-76200"/>
            <a:ext cx="8229600" cy="1371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defRPr>
                <a:effectLst>
                  <a:outerShdw sx="100000" sy="100000" kx="0" ky="0" algn="b" rotWithShape="0" blurRad="12700" dist="25400" dir="2700000">
                    <a:srgbClr val="000000"/>
                  </a:outerShdw>
                </a:effectLst>
              </a:defRPr>
            </a:lvl1pPr>
          </a:lstStyle>
          <a:p>
            <a:pPr lvl="0">
              <a:defRPr sz="1800">
                <a:solidFill>
                  <a:srgbClr val="000000"/>
                </a:solidFill>
                <a:effectLst/>
              </a:defRPr>
            </a:pPr>
            <a:r>
              <a:rPr sz="4400">
                <a:solidFill>
                  <a:srgbClr val="E5FFFF"/>
                </a:solidFill>
                <a:effectLst>
                  <a:outerShdw sx="100000" sy="100000" kx="0" ky="0" algn="b" rotWithShape="0" blurRad="12700" dist="25400" dir="2700000">
                    <a:srgbClr val="000000"/>
                  </a:outerShdw>
                </a:effectLst>
              </a:rPr>
              <a:t>An Employer’s Perspective</a:t>
            </a:r>
          </a:p>
        </p:txBody>
      </p:sp>
      <p:grpSp>
        <p:nvGrpSpPr>
          <p:cNvPr id="32" name="Group 32"/>
          <p:cNvGrpSpPr/>
          <p:nvPr/>
        </p:nvGrpSpPr>
        <p:grpSpPr>
          <a:xfrm>
            <a:off x="490361" y="805175"/>
            <a:ext cx="4581482" cy="3570758"/>
            <a:chOff x="0" y="0"/>
            <a:chExt cx="4581481" cy="3570756"/>
          </a:xfrm>
        </p:grpSpPr>
        <p:sp>
          <p:nvSpPr>
            <p:cNvPr id="26" name="Shape 26"/>
            <p:cNvSpPr/>
            <p:nvPr/>
          </p:nvSpPr>
          <p:spPr>
            <a:xfrm rot="924910">
              <a:off x="271664" y="490095"/>
              <a:ext cx="4038153" cy="2590567"/>
            </a:xfrm>
            <a:custGeom>
              <a:avLst/>
              <a:gdLst/>
              <a:ahLst/>
              <a:cxnLst>
                <a:cxn ang="0">
                  <a:pos x="wd2" y="hd2"/>
                </a:cxn>
                <a:cxn ang="5400000">
                  <a:pos x="wd2" y="hd2"/>
                </a:cxn>
                <a:cxn ang="10800000">
                  <a:pos x="wd2" y="hd2"/>
                </a:cxn>
                <a:cxn ang="16200000">
                  <a:pos x="wd2" y="hd2"/>
                </a:cxn>
              </a:cxnLst>
              <a:rect l="0" t="0" r="r" b="b"/>
              <a:pathLst>
                <a:path w="21264" h="20623" fill="norm" stroke="1" extrusionOk="0">
                  <a:moveTo>
                    <a:pt x="1919" y="6857"/>
                  </a:moveTo>
                  <a:cubicBezTo>
                    <a:pt x="744" y="7018"/>
                    <a:pt x="-110" y="8412"/>
                    <a:pt x="11" y="9971"/>
                  </a:cubicBezTo>
                  <a:cubicBezTo>
                    <a:pt x="81" y="10871"/>
                    <a:pt x="470" y="11672"/>
                    <a:pt x="1058" y="12130"/>
                  </a:cubicBezTo>
                  <a:lnTo>
                    <a:pt x="1047" y="12097"/>
                  </a:lnTo>
                  <a:cubicBezTo>
                    <a:pt x="237" y="13237"/>
                    <a:pt x="282" y="15025"/>
                    <a:pt x="1147" y="16091"/>
                  </a:cubicBezTo>
                  <a:cubicBezTo>
                    <a:pt x="1608" y="16659"/>
                    <a:pt x="2236" y="16931"/>
                    <a:pt x="2864" y="16834"/>
                  </a:cubicBezTo>
                  <a:lnTo>
                    <a:pt x="2853" y="16853"/>
                  </a:lnTo>
                  <a:cubicBezTo>
                    <a:pt x="3897" y="19265"/>
                    <a:pt x="6219" y="20100"/>
                    <a:pt x="8040" y="18718"/>
                  </a:cubicBezTo>
                  <a:cubicBezTo>
                    <a:pt x="8063" y="18700"/>
                    <a:pt x="8086" y="18683"/>
                    <a:pt x="8108" y="18665"/>
                  </a:cubicBezTo>
                  <a:lnTo>
                    <a:pt x="8102" y="18668"/>
                  </a:lnTo>
                  <a:cubicBezTo>
                    <a:pt x="9122" y="20688"/>
                    <a:pt x="11186" y="21231"/>
                    <a:pt x="12712" y="19881"/>
                  </a:cubicBezTo>
                  <a:cubicBezTo>
                    <a:pt x="13352" y="19315"/>
                    <a:pt x="13823" y="18473"/>
                    <a:pt x="14046" y="17498"/>
                  </a:cubicBezTo>
                  <a:lnTo>
                    <a:pt x="14050" y="17522"/>
                  </a:lnTo>
                  <a:cubicBezTo>
                    <a:pt x="15384" y="18621"/>
                    <a:pt x="17141" y="18085"/>
                    <a:pt x="17974" y="16325"/>
                  </a:cubicBezTo>
                  <a:cubicBezTo>
                    <a:pt x="18256" y="15729"/>
                    <a:pt x="18406" y="15039"/>
                    <a:pt x="18406" y="14336"/>
                  </a:cubicBezTo>
                  <a:lnTo>
                    <a:pt x="18400" y="14357"/>
                  </a:lnTo>
                  <a:cubicBezTo>
                    <a:pt x="20223" y="14013"/>
                    <a:pt x="21490" y="11783"/>
                    <a:pt x="21229" y="9377"/>
                  </a:cubicBezTo>
                  <a:cubicBezTo>
                    <a:pt x="21148" y="8627"/>
                    <a:pt x="20922" y="7918"/>
                    <a:pt x="20573" y="7318"/>
                  </a:cubicBezTo>
                  <a:lnTo>
                    <a:pt x="20566" y="7316"/>
                  </a:lnTo>
                  <a:cubicBezTo>
                    <a:pt x="21137" y="5554"/>
                    <a:pt x="20520" y="3512"/>
                    <a:pt x="19188" y="2756"/>
                  </a:cubicBezTo>
                  <a:cubicBezTo>
                    <a:pt x="19076" y="2693"/>
                    <a:pt x="18961" y="2640"/>
                    <a:pt x="18843" y="2597"/>
                  </a:cubicBezTo>
                  <a:lnTo>
                    <a:pt x="18852" y="2591"/>
                  </a:lnTo>
                  <a:cubicBezTo>
                    <a:pt x="18618" y="879"/>
                    <a:pt x="17375" y="-258"/>
                    <a:pt x="16075" y="50"/>
                  </a:cubicBezTo>
                  <a:cubicBezTo>
                    <a:pt x="15529" y="180"/>
                    <a:pt x="15034" y="555"/>
                    <a:pt x="14675" y="1113"/>
                  </a:cubicBezTo>
                  <a:lnTo>
                    <a:pt x="14679" y="1117"/>
                  </a:lnTo>
                  <a:cubicBezTo>
                    <a:pt x="13960" y="-129"/>
                    <a:pt x="12611" y="-369"/>
                    <a:pt x="11668" y="582"/>
                  </a:cubicBezTo>
                  <a:cubicBezTo>
                    <a:pt x="11406" y="845"/>
                    <a:pt x="11194" y="1183"/>
                    <a:pt x="11048" y="1572"/>
                  </a:cubicBezTo>
                  <a:lnTo>
                    <a:pt x="11055" y="1618"/>
                  </a:lnTo>
                  <a:cubicBezTo>
                    <a:pt x="10022" y="274"/>
                    <a:pt x="8360" y="291"/>
                    <a:pt x="7343" y="1657"/>
                  </a:cubicBezTo>
                  <a:cubicBezTo>
                    <a:pt x="7165" y="1895"/>
                    <a:pt x="7014" y="2167"/>
                    <a:pt x="6895" y="2463"/>
                  </a:cubicBezTo>
                  <a:lnTo>
                    <a:pt x="6887" y="2485"/>
                  </a:lnTo>
                  <a:cubicBezTo>
                    <a:pt x="5303" y="1260"/>
                    <a:pt x="3266" y="1962"/>
                    <a:pt x="2338" y="4053"/>
                  </a:cubicBezTo>
                  <a:cubicBezTo>
                    <a:pt x="1962" y="4900"/>
                    <a:pt x="1812" y="5889"/>
                    <a:pt x="1913" y="6862"/>
                  </a:cubicBezTo>
                  <a:close/>
                </a:path>
              </a:pathLst>
            </a:custGeom>
            <a:solidFill>
              <a:srgbClr val="009999"/>
            </a:solidFill>
            <a:ln w="9525" cap="flat">
              <a:solidFill>
                <a:srgbClr val="FFFFFF"/>
              </a:solidFill>
              <a:prstDash val="solid"/>
              <a:round/>
            </a:ln>
            <a:effectLst/>
          </p:spPr>
          <p:txBody>
            <a:bodyPr wrap="square" lIns="0" tIns="0" rIns="0" bIns="0" numCol="1" anchor="t">
              <a:noAutofit/>
            </a:bodyPr>
            <a:lstStyle/>
            <a:p>
              <a:pPr lvl="0" algn="ctr">
                <a:defRPr sz="2000">
                  <a:latin typeface="Arial"/>
                  <a:ea typeface="Arial"/>
                  <a:cs typeface="Arial"/>
                  <a:sym typeface="Arial"/>
                </a:defRPr>
              </a:pPr>
            </a:p>
          </p:txBody>
        </p:sp>
        <p:sp>
          <p:nvSpPr>
            <p:cNvPr id="27" name="Shape 27"/>
            <p:cNvSpPr/>
            <p:nvPr/>
          </p:nvSpPr>
          <p:spPr>
            <a:xfrm rot="924910">
              <a:off x="718984" y="2590867"/>
              <a:ext cx="673101" cy="431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path>
              </a:pathLst>
            </a:custGeom>
            <a:solidFill>
              <a:srgbClr val="009999"/>
            </a:solidFill>
            <a:ln w="9525" cap="flat">
              <a:solidFill>
                <a:srgbClr val="FFFFFF"/>
              </a:solidFill>
              <a:prstDash val="solid"/>
              <a:round/>
            </a:ln>
            <a:effectLst/>
          </p:spPr>
          <p:txBody>
            <a:bodyPr wrap="square" lIns="0" tIns="0" rIns="0" bIns="0" numCol="1" anchor="t">
              <a:noAutofit/>
            </a:bodyPr>
            <a:lstStyle/>
            <a:p>
              <a:pPr lvl="0" algn="ctr">
                <a:defRPr sz="2000">
                  <a:latin typeface="Arial"/>
                  <a:ea typeface="Arial"/>
                  <a:cs typeface="Arial"/>
                  <a:sym typeface="Arial"/>
                </a:defRPr>
              </a:pPr>
            </a:p>
          </p:txBody>
        </p:sp>
        <p:sp>
          <p:nvSpPr>
            <p:cNvPr id="28" name="Shape 28"/>
            <p:cNvSpPr/>
            <p:nvPr/>
          </p:nvSpPr>
          <p:spPr>
            <a:xfrm rot="924910">
              <a:off x="584194" y="2867092"/>
              <a:ext cx="448735" cy="2878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path>
              </a:pathLst>
            </a:custGeom>
            <a:solidFill>
              <a:srgbClr val="009999"/>
            </a:solidFill>
            <a:ln w="9525" cap="flat">
              <a:solidFill>
                <a:srgbClr val="FFFFFF"/>
              </a:solidFill>
              <a:prstDash val="solid"/>
              <a:round/>
            </a:ln>
            <a:effectLst/>
          </p:spPr>
          <p:txBody>
            <a:bodyPr wrap="square" lIns="0" tIns="0" rIns="0" bIns="0" numCol="1" anchor="t">
              <a:noAutofit/>
            </a:bodyPr>
            <a:lstStyle/>
            <a:p>
              <a:pPr lvl="0" algn="ctr">
                <a:defRPr sz="2000">
                  <a:latin typeface="Arial"/>
                  <a:ea typeface="Arial"/>
                  <a:cs typeface="Arial"/>
                  <a:sym typeface="Arial"/>
                </a:defRPr>
              </a:pPr>
            </a:p>
          </p:txBody>
        </p:sp>
        <p:sp>
          <p:nvSpPr>
            <p:cNvPr id="29" name="Shape 29"/>
            <p:cNvSpPr/>
            <p:nvPr/>
          </p:nvSpPr>
          <p:spPr>
            <a:xfrm rot="924910">
              <a:off x="572817" y="3041106"/>
              <a:ext cx="224368" cy="1439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path>
              </a:pathLst>
            </a:custGeom>
            <a:solidFill>
              <a:srgbClr val="009999"/>
            </a:solidFill>
            <a:ln w="9525" cap="flat">
              <a:solidFill>
                <a:srgbClr val="FFFFFF"/>
              </a:solidFill>
              <a:prstDash val="solid"/>
              <a:round/>
            </a:ln>
            <a:effectLst/>
          </p:spPr>
          <p:txBody>
            <a:bodyPr wrap="square" lIns="0" tIns="0" rIns="0" bIns="0" numCol="1" anchor="t">
              <a:noAutofit/>
            </a:bodyPr>
            <a:lstStyle/>
            <a:p>
              <a:pPr lvl="0" algn="ctr">
                <a:defRPr sz="2000">
                  <a:latin typeface="Arial"/>
                  <a:ea typeface="Arial"/>
                  <a:cs typeface="Arial"/>
                  <a:sym typeface="Arial"/>
                </a:defRPr>
              </a:pPr>
            </a:p>
          </p:txBody>
        </p:sp>
        <p:sp>
          <p:nvSpPr>
            <p:cNvPr id="30" name="Shape 30"/>
            <p:cNvSpPr/>
            <p:nvPr/>
          </p:nvSpPr>
          <p:spPr>
            <a:xfrm rot="924910">
              <a:off x="485442" y="640951"/>
              <a:ext cx="3704774" cy="22051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3555"/>
                  </a:moveTo>
                  <a:cubicBezTo>
                    <a:pt x="417" y="13915"/>
                    <a:pt x="899" y="14078"/>
                    <a:pt x="1381" y="14023"/>
                  </a:cubicBezTo>
                  <a:moveTo>
                    <a:pt x="2000" y="19344"/>
                  </a:moveTo>
                  <a:cubicBezTo>
                    <a:pt x="2207" y="19308"/>
                    <a:pt x="2410" y="19233"/>
                    <a:pt x="2604" y="19120"/>
                  </a:cubicBezTo>
                  <a:moveTo>
                    <a:pt x="7435" y="20578"/>
                  </a:moveTo>
                  <a:cubicBezTo>
                    <a:pt x="7532" y="20937"/>
                    <a:pt x="7654" y="21279"/>
                    <a:pt x="7799" y="21600"/>
                  </a:cubicBezTo>
                  <a:moveTo>
                    <a:pt x="14381" y="20160"/>
                  </a:moveTo>
                  <a:cubicBezTo>
                    <a:pt x="14456" y="19795"/>
                    <a:pt x="14505" y="19419"/>
                    <a:pt x="14527" y="19039"/>
                  </a:cubicBezTo>
                  <a:moveTo>
                    <a:pt x="19208" y="16270"/>
                  </a:moveTo>
                  <a:cubicBezTo>
                    <a:pt x="19208" y="14502"/>
                    <a:pt x="18520" y="12889"/>
                    <a:pt x="17436" y="12115"/>
                  </a:cubicBezTo>
                  <a:moveTo>
                    <a:pt x="20811" y="9204"/>
                  </a:moveTo>
                  <a:cubicBezTo>
                    <a:pt x="21153" y="8777"/>
                    <a:pt x="21423" y="8239"/>
                    <a:pt x="21600" y="7632"/>
                  </a:cubicBezTo>
                  <a:moveTo>
                    <a:pt x="19744" y="2561"/>
                  </a:moveTo>
                  <a:cubicBezTo>
                    <a:pt x="19747" y="2312"/>
                    <a:pt x="19733" y="2063"/>
                    <a:pt x="19702" y="1818"/>
                  </a:cubicBezTo>
                  <a:moveTo>
                    <a:pt x="15078" y="0"/>
                  </a:moveTo>
                  <a:cubicBezTo>
                    <a:pt x="14912" y="285"/>
                    <a:pt x="14776" y="604"/>
                    <a:pt x="14673" y="947"/>
                  </a:cubicBezTo>
                  <a:moveTo>
                    <a:pt x="11061" y="564"/>
                  </a:moveTo>
                  <a:cubicBezTo>
                    <a:pt x="10973" y="823"/>
                    <a:pt x="10907" y="1098"/>
                    <a:pt x="10865" y="1381"/>
                  </a:cubicBezTo>
                  <a:moveTo>
                    <a:pt x="7163" y="2480"/>
                  </a:moveTo>
                  <a:cubicBezTo>
                    <a:pt x="6949" y="2175"/>
                    <a:pt x="6711" y="1909"/>
                    <a:pt x="6454" y="1688"/>
                  </a:cubicBezTo>
                  <a:moveTo>
                    <a:pt x="946" y="7074"/>
                  </a:moveTo>
                  <a:cubicBezTo>
                    <a:pt x="973" y="7356"/>
                    <a:pt x="1014" y="7635"/>
                    <a:pt x="1070" y="7907"/>
                  </a:cubicBezTo>
                </a:path>
              </a:pathLst>
            </a:custGeom>
            <a:noFill/>
            <a:ln w="9525" cap="flat">
              <a:solidFill>
                <a:srgbClr val="FFFFFF"/>
              </a:solidFill>
              <a:prstDash val="solid"/>
              <a:round/>
            </a:ln>
            <a:effectLst/>
          </p:spPr>
          <p:txBody>
            <a:bodyPr wrap="square" lIns="0" tIns="0" rIns="0" bIns="0" numCol="1" anchor="t">
              <a:noAutofit/>
            </a:bodyPr>
            <a:lstStyle/>
            <a:p>
              <a:pPr lvl="0" algn="ctr">
                <a:defRPr sz="2000">
                  <a:latin typeface="Arial"/>
                  <a:ea typeface="Arial"/>
                  <a:cs typeface="Arial"/>
                  <a:sym typeface="Arial"/>
                </a:defRPr>
              </a:pPr>
            </a:p>
          </p:txBody>
        </p:sp>
        <p:sp>
          <p:nvSpPr>
            <p:cNvPr id="31" name="Shape 31"/>
            <p:cNvSpPr/>
            <p:nvPr/>
          </p:nvSpPr>
          <p:spPr>
            <a:xfrm rot="924910">
              <a:off x="868594" y="848074"/>
              <a:ext cx="2638179" cy="154363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sz="2000">
                  <a:latin typeface="Arial"/>
                  <a:ea typeface="Arial"/>
                  <a:cs typeface="Arial"/>
                  <a:sym typeface="Arial"/>
                </a:defRPr>
              </a:lvl1pPr>
            </a:lstStyle>
            <a:p>
              <a:pPr lvl="0">
                <a:defRPr sz="1800">
                  <a:solidFill>
                    <a:srgbClr val="000000"/>
                  </a:solidFill>
                </a:defRPr>
              </a:pPr>
              <a:r>
                <a:rPr sz="2000">
                  <a:solidFill>
                    <a:srgbClr val="2B5481"/>
                  </a:solidFill>
                </a:rPr>
                <a:t>“Someone who couldn’t complete high school probably finds it difficult to complete any task.”</a:t>
              </a:r>
            </a:p>
          </p:txBody>
        </p:sp>
      </p:grpSp>
      <p:grpSp>
        <p:nvGrpSpPr>
          <p:cNvPr id="35" name="Group 35"/>
          <p:cNvGrpSpPr/>
          <p:nvPr/>
        </p:nvGrpSpPr>
        <p:grpSpPr>
          <a:xfrm>
            <a:off x="4609977" y="1227403"/>
            <a:ext cx="3508806" cy="3269039"/>
            <a:chOff x="0" y="0"/>
            <a:chExt cx="3508804" cy="3269038"/>
          </a:xfrm>
        </p:grpSpPr>
        <p:sp>
          <p:nvSpPr>
            <p:cNvPr id="33" name="Shape 33"/>
            <p:cNvSpPr/>
            <p:nvPr/>
          </p:nvSpPr>
          <p:spPr>
            <a:xfrm rot="508897">
              <a:off x="192302" y="214870"/>
              <a:ext cx="3124201" cy="28392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3913"/>
                  </a:lnTo>
                  <a:lnTo>
                    <a:pt x="12600" y="13913"/>
                  </a:lnTo>
                  <a:lnTo>
                    <a:pt x="20548" y="21600"/>
                  </a:lnTo>
                  <a:lnTo>
                    <a:pt x="18000" y="13913"/>
                  </a:lnTo>
                  <a:lnTo>
                    <a:pt x="21600" y="13913"/>
                  </a:lnTo>
                  <a:lnTo>
                    <a:pt x="21600" y="0"/>
                  </a:lnTo>
                  <a:lnTo>
                    <a:pt x="12600" y="0"/>
                  </a:lnTo>
                  <a:close/>
                </a:path>
              </a:pathLst>
            </a:custGeom>
            <a:solidFill>
              <a:srgbClr val="CCFFCC"/>
            </a:solidFill>
            <a:ln w="9525" cap="flat">
              <a:solidFill>
                <a:srgbClr val="FFFFFF"/>
              </a:solidFill>
              <a:prstDash val="solid"/>
              <a:round/>
            </a:ln>
            <a:effectLst/>
          </p:spPr>
          <p:txBody>
            <a:bodyPr wrap="square" lIns="0" tIns="0" rIns="0" bIns="0" numCol="1" anchor="ctr">
              <a:noAutofit/>
            </a:bodyPr>
            <a:lstStyle/>
            <a:p>
              <a:pPr lvl="0" algn="ctr">
                <a:defRPr sz="2000">
                  <a:latin typeface="Tempus Sans ITC"/>
                  <a:ea typeface="Tempus Sans ITC"/>
                  <a:cs typeface="Tempus Sans ITC"/>
                  <a:sym typeface="Tempus Sans ITC"/>
                </a:defRPr>
              </a:pPr>
            </a:p>
          </p:txBody>
        </p:sp>
        <p:sp>
          <p:nvSpPr>
            <p:cNvPr id="34" name="Shape 34"/>
            <p:cNvSpPr/>
            <p:nvPr/>
          </p:nvSpPr>
          <p:spPr>
            <a:xfrm rot="508897">
              <a:off x="266822" y="278181"/>
              <a:ext cx="3124201" cy="1713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2000">
                  <a:latin typeface="Tempus Sans ITC"/>
                  <a:ea typeface="Tempus Sans ITC"/>
                  <a:cs typeface="Tempus Sans ITC"/>
                  <a:sym typeface="Tempus Sans ITC"/>
                </a:defRPr>
              </a:lvl1pPr>
            </a:lstStyle>
            <a:p>
              <a:pPr lvl="0">
                <a:defRPr sz="1800">
                  <a:solidFill>
                    <a:srgbClr val="000000"/>
                  </a:solidFill>
                </a:defRPr>
              </a:pPr>
              <a:r>
                <a:rPr sz="2000">
                  <a:solidFill>
                    <a:srgbClr val="2B5481"/>
                  </a:solidFill>
                </a:rPr>
                <a:t>“High school can be hard work.  A high school dropout is probably scared of a little hard work.”</a:t>
              </a:r>
            </a:p>
          </p:txBody>
        </p:sp>
      </p:grpSp>
      <p:grpSp>
        <p:nvGrpSpPr>
          <p:cNvPr id="38" name="Group 38"/>
          <p:cNvGrpSpPr/>
          <p:nvPr/>
        </p:nvGrpSpPr>
        <p:grpSpPr>
          <a:xfrm>
            <a:off x="4081132" y="3417524"/>
            <a:ext cx="4029736" cy="2994752"/>
            <a:chOff x="0" y="0"/>
            <a:chExt cx="4029735" cy="2994751"/>
          </a:xfrm>
        </p:grpSpPr>
        <p:sp>
          <p:nvSpPr>
            <p:cNvPr id="36" name="Shape 36"/>
            <p:cNvSpPr/>
            <p:nvPr/>
          </p:nvSpPr>
          <p:spPr>
            <a:xfrm rot="636045">
              <a:off x="186067" y="316275"/>
              <a:ext cx="3657601" cy="2362201"/>
            </a:xfrm>
            <a:prstGeom prst="wedgeEllipseCallout">
              <a:avLst>
                <a:gd name="adj1" fmla="val -41894"/>
                <a:gd name="adj2" fmla="val 55287"/>
              </a:avLst>
            </a:prstGeom>
            <a:solidFill>
              <a:srgbClr val="FFFF99"/>
            </a:solidFill>
            <a:ln w="9525" cap="flat">
              <a:solidFill>
                <a:srgbClr val="FFFFFF"/>
              </a:solidFill>
              <a:prstDash val="solid"/>
              <a:round/>
            </a:ln>
            <a:effectLst/>
          </p:spPr>
          <p:txBody>
            <a:bodyPr wrap="square" lIns="0" tIns="0" rIns="0" bIns="0" numCol="1" anchor="ctr">
              <a:noAutofit/>
            </a:bodyPr>
            <a:lstStyle/>
            <a:p>
              <a:pPr lvl="0" algn="ctr">
                <a:defRPr sz="2200">
                  <a:latin typeface="Candara"/>
                  <a:ea typeface="Candara"/>
                  <a:cs typeface="Candara"/>
                  <a:sym typeface="Candara"/>
                </a:defRPr>
              </a:pPr>
            </a:p>
          </p:txBody>
        </p:sp>
        <p:sp>
          <p:nvSpPr>
            <p:cNvPr id="37" name="Shape 37"/>
            <p:cNvSpPr/>
            <p:nvPr/>
          </p:nvSpPr>
          <p:spPr>
            <a:xfrm rot="636045">
              <a:off x="721669" y="461055"/>
              <a:ext cx="2586398" cy="2072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2200">
                  <a:latin typeface="Candara"/>
                  <a:ea typeface="Candara"/>
                  <a:cs typeface="Candara"/>
                  <a:sym typeface="Candara"/>
                </a:defRPr>
              </a:lvl1pPr>
            </a:lstStyle>
            <a:p>
              <a:pPr lvl="0">
                <a:defRPr sz="1800">
                  <a:solidFill>
                    <a:srgbClr val="000000"/>
                  </a:solidFill>
                </a:defRPr>
              </a:pPr>
              <a:r>
                <a:rPr sz="2200">
                  <a:solidFill>
                    <a:srgbClr val="2B5481"/>
                  </a:solidFill>
                </a:rPr>
                <a:t>“A high school dropout didn’t learn some things that are needed to be good at this job!”</a:t>
              </a:r>
            </a:p>
          </p:txBody>
        </p:sp>
      </p:grpSp>
      <p:grpSp>
        <p:nvGrpSpPr>
          <p:cNvPr id="41" name="Group 41"/>
          <p:cNvGrpSpPr/>
          <p:nvPr/>
        </p:nvGrpSpPr>
        <p:grpSpPr>
          <a:xfrm>
            <a:off x="620386" y="3652292"/>
            <a:ext cx="3629198" cy="3058162"/>
            <a:chOff x="0" y="0"/>
            <a:chExt cx="3629196" cy="3058161"/>
          </a:xfrm>
        </p:grpSpPr>
        <p:sp>
          <p:nvSpPr>
            <p:cNvPr id="39" name="Shape 39"/>
            <p:cNvSpPr/>
            <p:nvPr/>
          </p:nvSpPr>
          <p:spPr>
            <a:xfrm rot="21081837">
              <a:off x="176298" y="231289"/>
              <a:ext cx="3276601" cy="25955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600" y="0"/>
                  </a:moveTo>
                  <a:lnTo>
                    <a:pt x="3600" y="0"/>
                  </a:lnTo>
                  <a:cubicBezTo>
                    <a:pt x="1612" y="0"/>
                    <a:pt x="0" y="1325"/>
                    <a:pt x="0" y="2959"/>
                  </a:cubicBezTo>
                  <a:lnTo>
                    <a:pt x="0" y="14796"/>
                  </a:lnTo>
                  <a:cubicBezTo>
                    <a:pt x="0" y="16431"/>
                    <a:pt x="1612" y="17755"/>
                    <a:pt x="3600" y="17755"/>
                  </a:cubicBezTo>
                  <a:lnTo>
                    <a:pt x="10015" y="21600"/>
                  </a:lnTo>
                  <a:lnTo>
                    <a:pt x="9000" y="17755"/>
                  </a:lnTo>
                  <a:lnTo>
                    <a:pt x="18000" y="17755"/>
                  </a:lnTo>
                  <a:cubicBezTo>
                    <a:pt x="19988" y="17755"/>
                    <a:pt x="21600" y="16431"/>
                    <a:pt x="21600" y="14796"/>
                  </a:cubicBezTo>
                  <a:lnTo>
                    <a:pt x="21600" y="2959"/>
                  </a:lnTo>
                  <a:cubicBezTo>
                    <a:pt x="21600" y="1325"/>
                    <a:pt x="19988" y="0"/>
                    <a:pt x="18000" y="0"/>
                  </a:cubicBezTo>
                  <a:lnTo>
                    <a:pt x="3600" y="0"/>
                  </a:lnTo>
                  <a:close/>
                </a:path>
              </a:pathLst>
            </a:custGeom>
            <a:solidFill>
              <a:srgbClr val="FF99CC">
                <a:alpha val="72155"/>
              </a:srgbClr>
            </a:solidFill>
            <a:ln w="9525" cap="flat">
              <a:solidFill>
                <a:srgbClr val="FFFFFF"/>
              </a:solidFill>
              <a:prstDash val="solid"/>
              <a:round/>
            </a:ln>
            <a:effectLst/>
          </p:spPr>
          <p:txBody>
            <a:bodyPr wrap="square" lIns="0" tIns="0" rIns="0" bIns="0" numCol="1" anchor="ctr">
              <a:noAutofit/>
            </a:bodyPr>
            <a:lstStyle/>
            <a:p>
              <a:pPr lvl="0" algn="ctr">
                <a:defRPr sz="2800">
                  <a:latin typeface="Boulder"/>
                  <a:ea typeface="Boulder"/>
                  <a:cs typeface="Boulder"/>
                  <a:sym typeface="Boulder"/>
                </a:defRPr>
              </a:pPr>
            </a:p>
          </p:txBody>
        </p:sp>
        <p:sp>
          <p:nvSpPr>
            <p:cNvPr id="40" name="Shape 40"/>
            <p:cNvSpPr/>
            <p:nvPr/>
          </p:nvSpPr>
          <p:spPr>
            <a:xfrm rot="21081837">
              <a:off x="261603" y="607288"/>
              <a:ext cx="3036621" cy="1386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sz="2800">
                  <a:latin typeface="Boulder"/>
                  <a:ea typeface="Boulder"/>
                  <a:cs typeface="Boulder"/>
                  <a:sym typeface="Boulder"/>
                </a:defRPr>
              </a:lvl1pPr>
            </a:lstStyle>
            <a:p>
              <a:pPr lvl="0">
                <a:defRPr sz="1800">
                  <a:solidFill>
                    <a:srgbClr val="000000"/>
                  </a:solidFill>
                </a:defRPr>
              </a:pPr>
              <a:r>
                <a:rPr sz="2800">
                  <a:solidFill>
                    <a:srgbClr val="2B5481"/>
                  </a:solidFill>
                </a:rPr>
                <a:t>“How bright can a high school dropout be?”</a:t>
              </a:r>
            </a:p>
          </p:txBody>
        </p:sp>
      </p:gr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idx="4294967295"/>
          </p:nvPr>
        </p:nvSpPr>
        <p:spPr>
          <a:xfrm>
            <a:off x="304800" y="304799"/>
            <a:ext cx="8382000" cy="11430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795527">
              <a:defRPr sz="1800">
                <a:solidFill>
                  <a:srgbClr val="000000"/>
                </a:solidFill>
              </a:defRPr>
            </a:pPr>
            <a:r>
              <a:rPr sz="3132">
                <a:solidFill>
                  <a:srgbClr val="E5FFFF"/>
                </a:solidFill>
                <a:effectLst>
                  <a:outerShdw sx="100000" sy="100000" kx="0" ky="0" algn="b" rotWithShape="0" blurRad="11049" dist="22098" dir="2700000">
                    <a:srgbClr val="000000"/>
                  </a:outerShdw>
                </a:effectLst>
              </a:rPr>
              <a:t>Some Things About School Are So…</a:t>
            </a:r>
            <a:br>
              <a:rPr sz="3132">
                <a:solidFill>
                  <a:srgbClr val="E5FFFF"/>
                </a:solidFill>
                <a:effectLst>
                  <a:outerShdw sx="100000" sy="100000" kx="0" ky="0" algn="b" rotWithShape="0" blurRad="11049" dist="22098" dir="2700000">
                    <a:srgbClr val="000000"/>
                  </a:outerShdw>
                </a:effectLst>
              </a:rPr>
            </a:br>
            <a:r>
              <a:rPr sz="1218">
                <a:solidFill>
                  <a:srgbClr val="E5FFFF"/>
                </a:solidFill>
                <a:effectLst>
                  <a:outerShdw sx="100000" sy="100000" kx="0" ky="0" algn="b" rotWithShape="0" blurRad="11049" dist="22098" dir="2700000">
                    <a:srgbClr val="000000"/>
                  </a:outerShdw>
                </a:effectLst>
              </a:rPr>
              <a:t>Finish the sentence “Some things about school are so…”  by listing those things about school you think are difficult or hard, those that are comfortable or so-so, and those that are easy for you.</a:t>
            </a:r>
            <a:br>
              <a:rPr sz="1218">
                <a:solidFill>
                  <a:srgbClr val="E5FFFF"/>
                </a:solidFill>
                <a:effectLst>
                  <a:outerShdw sx="100000" sy="100000" kx="0" ky="0" algn="b" rotWithShape="0" blurRad="11049" dist="22098" dir="2700000">
                    <a:srgbClr val="000000"/>
                  </a:outerShdw>
                </a:effectLst>
              </a:rPr>
            </a:br>
          </a:p>
        </p:txBody>
      </p:sp>
      <p:sp>
        <p:nvSpPr>
          <p:cNvPr id="44" name="Shape 44"/>
          <p:cNvSpPr/>
          <p:nvPr/>
        </p:nvSpPr>
        <p:spPr>
          <a:xfrm rot="21423809">
            <a:off x="1142588" y="2362210"/>
            <a:ext cx="19812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Difficult</a:t>
            </a:r>
          </a:p>
        </p:txBody>
      </p:sp>
      <p:sp>
        <p:nvSpPr>
          <p:cNvPr id="45" name="Shape 45"/>
          <p:cNvSpPr/>
          <p:nvPr/>
        </p:nvSpPr>
        <p:spPr>
          <a:xfrm>
            <a:off x="4038600" y="1981200"/>
            <a:ext cx="1981200"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Comfortable</a:t>
            </a:r>
          </a:p>
        </p:txBody>
      </p:sp>
      <p:sp>
        <p:nvSpPr>
          <p:cNvPr id="46" name="Shape 46"/>
          <p:cNvSpPr/>
          <p:nvPr/>
        </p:nvSpPr>
        <p:spPr>
          <a:xfrm rot="364551">
            <a:off x="6858849" y="2590845"/>
            <a:ext cx="19812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Easy</a:t>
            </a:r>
          </a:p>
        </p:txBody>
      </p:sp>
      <p:sp>
        <p:nvSpPr>
          <p:cNvPr id="47" name="Shape 47"/>
          <p:cNvSpPr/>
          <p:nvPr/>
        </p:nvSpPr>
        <p:spPr>
          <a:xfrm rot="21423809">
            <a:off x="1142588" y="2362210"/>
            <a:ext cx="19812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Difficult</a:t>
            </a:r>
          </a:p>
        </p:txBody>
      </p:sp>
      <p:sp>
        <p:nvSpPr>
          <p:cNvPr id="48" name="Shape 48"/>
          <p:cNvSpPr/>
          <p:nvPr/>
        </p:nvSpPr>
        <p:spPr>
          <a:xfrm>
            <a:off x="4038600" y="1981200"/>
            <a:ext cx="1981200"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Comfortable</a:t>
            </a:r>
          </a:p>
        </p:txBody>
      </p:sp>
      <p:sp>
        <p:nvSpPr>
          <p:cNvPr id="49" name="Shape 49"/>
          <p:cNvSpPr/>
          <p:nvPr/>
        </p:nvSpPr>
        <p:spPr>
          <a:xfrm rot="21423809">
            <a:off x="1142588" y="2362210"/>
            <a:ext cx="19812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Difficult</a:t>
            </a:r>
          </a:p>
        </p:txBody>
      </p:sp>
      <p:sp>
        <p:nvSpPr>
          <p:cNvPr id="50" name="Shape 50"/>
          <p:cNvSpPr/>
          <p:nvPr/>
        </p:nvSpPr>
        <p:spPr>
          <a:xfrm>
            <a:off x="4038600" y="1981200"/>
            <a:ext cx="1981200"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Comfortable</a:t>
            </a:r>
          </a:p>
        </p:txBody>
      </p:sp>
      <p:sp>
        <p:nvSpPr>
          <p:cNvPr id="51" name="Shape 51"/>
          <p:cNvSpPr/>
          <p:nvPr/>
        </p:nvSpPr>
        <p:spPr>
          <a:xfrm rot="21423809">
            <a:off x="1142588" y="2362210"/>
            <a:ext cx="19812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Difficult</a:t>
            </a:r>
          </a:p>
        </p:txBody>
      </p:sp>
      <p:sp>
        <p:nvSpPr>
          <p:cNvPr id="52" name="Shape 52"/>
          <p:cNvSpPr/>
          <p:nvPr/>
        </p:nvSpPr>
        <p:spPr>
          <a:xfrm rot="364551">
            <a:off x="6858849" y="2590845"/>
            <a:ext cx="19812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Easy</a:t>
            </a:r>
          </a:p>
        </p:txBody>
      </p:sp>
      <p:sp>
        <p:nvSpPr>
          <p:cNvPr id="53" name="Shape 53"/>
          <p:cNvSpPr/>
          <p:nvPr/>
        </p:nvSpPr>
        <p:spPr>
          <a:xfrm>
            <a:off x="4038600" y="1981200"/>
            <a:ext cx="1981200"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Comfortable</a:t>
            </a:r>
          </a:p>
        </p:txBody>
      </p:sp>
      <p:sp>
        <p:nvSpPr>
          <p:cNvPr id="54" name="Shape 54"/>
          <p:cNvSpPr/>
          <p:nvPr/>
        </p:nvSpPr>
        <p:spPr>
          <a:xfrm rot="21423809">
            <a:off x="1142588" y="2362210"/>
            <a:ext cx="19812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Difficult</a:t>
            </a:r>
          </a:p>
        </p:txBody>
      </p:sp>
      <p:pic>
        <p:nvPicPr>
          <p:cNvPr id="55" name="RPENN_expressyourself-paper1.png" descr="RPENN_expressyourself-paper1"/>
          <p:cNvPicPr/>
          <p:nvPr/>
        </p:nvPicPr>
        <p:blipFill>
          <a:blip r:embed="rId3">
            <a:extLst/>
          </a:blip>
          <a:stretch>
            <a:fillRect/>
          </a:stretch>
        </p:blipFill>
        <p:spPr>
          <a:xfrm rot="388152">
            <a:off x="5943600" y="1905000"/>
            <a:ext cx="2986088" cy="4232275"/>
          </a:xfrm>
          <a:prstGeom prst="rect">
            <a:avLst/>
          </a:prstGeom>
          <a:ln w="12700">
            <a:miter lim="400000"/>
          </a:ln>
        </p:spPr>
      </p:pic>
      <p:sp>
        <p:nvSpPr>
          <p:cNvPr id="56" name="Shape 56"/>
          <p:cNvSpPr/>
          <p:nvPr/>
        </p:nvSpPr>
        <p:spPr>
          <a:xfrm rot="364551">
            <a:off x="6858849" y="2133645"/>
            <a:ext cx="19812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000"/>
              </a:spcBef>
              <a:defRPr>
                <a:latin typeface="Arial"/>
                <a:ea typeface="Arial"/>
                <a:cs typeface="Arial"/>
                <a:sym typeface="Arial"/>
              </a:defRPr>
            </a:lvl1pPr>
          </a:lstStyle>
          <a:p>
            <a:pPr lvl="0">
              <a:defRPr>
                <a:solidFill>
                  <a:srgbClr val="000000"/>
                </a:solidFill>
              </a:defRPr>
            </a:pPr>
            <a:r>
              <a:rPr>
                <a:solidFill>
                  <a:srgbClr val="2B5481"/>
                </a:solidFill>
              </a:rPr>
              <a:t>Easy</a:t>
            </a:r>
          </a:p>
        </p:txBody>
      </p:sp>
      <p:pic>
        <p:nvPicPr>
          <p:cNvPr id="57" name="RPENN_expressyourself-paper1.png" descr="RPENN_expressyourself-paper1"/>
          <p:cNvPicPr/>
          <p:nvPr/>
        </p:nvPicPr>
        <p:blipFill>
          <a:blip r:embed="rId3">
            <a:extLst/>
          </a:blip>
          <a:stretch>
            <a:fillRect/>
          </a:stretch>
        </p:blipFill>
        <p:spPr>
          <a:xfrm>
            <a:off x="3124200" y="1295400"/>
            <a:ext cx="2986088" cy="4232275"/>
          </a:xfrm>
          <a:prstGeom prst="rect">
            <a:avLst/>
          </a:prstGeom>
          <a:ln w="12700">
            <a:miter lim="400000"/>
          </a:ln>
        </p:spPr>
      </p:pic>
      <p:sp>
        <p:nvSpPr>
          <p:cNvPr id="58" name="Shape 58"/>
          <p:cNvSpPr/>
          <p:nvPr/>
        </p:nvSpPr>
        <p:spPr>
          <a:xfrm>
            <a:off x="4038600" y="1524000"/>
            <a:ext cx="1981200"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latin typeface="Arial"/>
                <a:ea typeface="Arial"/>
                <a:cs typeface="Arial"/>
                <a:sym typeface="Arial"/>
              </a:defRPr>
            </a:lvl1pPr>
          </a:lstStyle>
          <a:p>
            <a:pPr lvl="0">
              <a:defRPr>
                <a:solidFill>
                  <a:srgbClr val="000000"/>
                </a:solidFill>
              </a:defRPr>
            </a:pPr>
            <a:r>
              <a:rPr>
                <a:solidFill>
                  <a:srgbClr val="2B5481"/>
                </a:solidFill>
              </a:rPr>
              <a:t>Comfortable</a:t>
            </a:r>
          </a:p>
        </p:txBody>
      </p:sp>
      <p:pic>
        <p:nvPicPr>
          <p:cNvPr id="59" name="RPENN_expressyourself-paper1.png" descr="RPENN_expressyourself-paper1"/>
          <p:cNvPicPr/>
          <p:nvPr/>
        </p:nvPicPr>
        <p:blipFill>
          <a:blip r:embed="rId3">
            <a:extLst/>
          </a:blip>
          <a:stretch>
            <a:fillRect/>
          </a:stretch>
        </p:blipFill>
        <p:spPr>
          <a:xfrm rot="21316128">
            <a:off x="228600" y="1676400"/>
            <a:ext cx="2986088" cy="4232275"/>
          </a:xfrm>
          <a:prstGeom prst="rect">
            <a:avLst/>
          </a:prstGeom>
          <a:ln w="12700">
            <a:miter lim="400000"/>
          </a:ln>
        </p:spPr>
      </p:pic>
      <p:sp>
        <p:nvSpPr>
          <p:cNvPr id="60" name="Shape 60"/>
          <p:cNvSpPr/>
          <p:nvPr/>
        </p:nvSpPr>
        <p:spPr>
          <a:xfrm rot="21423809">
            <a:off x="1142588" y="1905010"/>
            <a:ext cx="19812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latin typeface="Arial"/>
                <a:ea typeface="Arial"/>
                <a:cs typeface="Arial"/>
                <a:sym typeface="Arial"/>
              </a:defRPr>
            </a:lvl1pPr>
          </a:lstStyle>
          <a:p>
            <a:pPr lvl="0">
              <a:defRPr>
                <a:solidFill>
                  <a:srgbClr val="000000"/>
                </a:solidFill>
              </a:defRPr>
            </a:pPr>
            <a:r>
              <a:rPr>
                <a:solidFill>
                  <a:srgbClr val="2B5481"/>
                </a:solidFill>
              </a:rPr>
              <a:t>Difficult</a:t>
            </a:r>
          </a:p>
        </p:txBody>
      </p:sp>
      <p:sp>
        <p:nvSpPr>
          <p:cNvPr id="61" name="Shape 61"/>
          <p:cNvSpPr/>
          <p:nvPr/>
        </p:nvSpPr>
        <p:spPr>
          <a:xfrm>
            <a:off x="152400" y="6078537"/>
            <a:ext cx="8839200" cy="75452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spcBef>
                <a:spcPts val="1000"/>
              </a:spcBef>
              <a:defRPr>
                <a:solidFill>
                  <a:srgbClr val="000000"/>
                </a:solidFill>
              </a:defRPr>
            </a:pPr>
            <a:r>
              <a:rPr>
                <a:solidFill>
                  <a:srgbClr val="FFCC00"/>
                </a:solidFill>
                <a:latin typeface="Arial"/>
                <a:ea typeface="Arial"/>
                <a:cs typeface="Arial"/>
                <a:sym typeface="Arial"/>
              </a:rPr>
              <a:t>What actions can you take to improve your ability and skill in areas you find difficult?</a:t>
            </a:r>
            <a:endParaRPr sz="3200">
              <a:solidFill>
                <a:srgbClr val="FFCC00"/>
              </a:solidFill>
              <a:latin typeface="Arial"/>
              <a:ea typeface="Arial"/>
              <a:cs typeface="Arial"/>
              <a:sym typeface="Arial"/>
            </a:endParaRPr>
          </a:p>
          <a:p>
            <a:pPr lvl="0">
              <a:spcBef>
                <a:spcPts val="1000"/>
              </a:spcBef>
              <a:defRPr>
                <a:solidFill>
                  <a:srgbClr val="000000"/>
                </a:solidFill>
              </a:defRPr>
            </a:pPr>
            <a:r>
              <a:rPr>
                <a:solidFill>
                  <a:srgbClr val="FFCC00"/>
                </a:solidFill>
                <a:latin typeface="Arial"/>
                <a:ea typeface="Arial"/>
                <a:cs typeface="Arial"/>
                <a:sym typeface="Arial"/>
              </a:rPr>
              <a:t>What is your plan of action, your timeline, for improvement?</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idx="4294967295"/>
          </p:nvPr>
        </p:nvSpPr>
        <p:spPr>
          <a:xfrm>
            <a:off x="457200" y="381000"/>
            <a:ext cx="8229600" cy="1371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defRPr sz="4000">
                <a:effectLst>
                  <a:outerShdw sx="100000" sy="100000" kx="0" ky="0" algn="b" rotWithShape="0" blurRad="12700" dist="25400" dir="2700000">
                    <a:srgbClr val="000000"/>
                  </a:outerShdw>
                </a:effectLst>
              </a:defRPr>
            </a:lvl1pPr>
          </a:lstStyle>
          <a:p>
            <a:pPr lvl="0">
              <a:defRPr sz="1800">
                <a:solidFill>
                  <a:srgbClr val="000000"/>
                </a:solidFill>
                <a:effectLst/>
              </a:defRPr>
            </a:pPr>
            <a:r>
              <a:rPr sz="4000">
                <a:solidFill>
                  <a:srgbClr val="E5FFFF"/>
                </a:solidFill>
                <a:effectLst>
                  <a:outerShdw sx="100000" sy="100000" kx="0" ky="0" algn="b" rotWithShape="0" blurRad="12700" dist="25400" dir="2700000">
                    <a:srgbClr val="000000"/>
                  </a:outerShdw>
                </a:effectLst>
              </a:rPr>
              <a:t>Calculate the difference between…</a:t>
            </a:r>
          </a:p>
        </p:txBody>
      </p:sp>
      <p:graphicFrame>
        <p:nvGraphicFramePr>
          <p:cNvPr id="66" name="Table 66"/>
          <p:cNvGraphicFramePr/>
          <p:nvPr/>
        </p:nvGraphicFramePr>
        <p:xfrm>
          <a:off x="609600" y="1508125"/>
          <a:ext cx="7696200" cy="1158875"/>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282700"/>
                <a:gridCol w="1282700"/>
                <a:gridCol w="1282700"/>
                <a:gridCol w="1282700"/>
                <a:gridCol w="1282700"/>
                <a:gridCol w="1282700"/>
              </a:tblGrid>
              <a:tr h="579437">
                <a:tc>
                  <a:txBody>
                    <a:bodyPr/>
                    <a:lstStyle/>
                    <a:p>
                      <a:pPr lvl="0" algn="ctr">
                        <a:spcBef>
                          <a:spcPts val="4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
                      </a:r>
                    </a:p>
                  </a:txBody>
                  <a:tcPr marL="45745" marR="45745" marT="45745" marB="45745" anchor="ctr" anchorCtr="0" horzOverflow="overflow">
                    <a:lnL w="28575">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H.S. Dropout</a:t>
                      </a:r>
                    </a:p>
                  </a:txBody>
                  <a:tcPr marL="45745" marR="45745" marT="45745" marB="45745" anchor="ctr" anchorCtr="0" horzOverflow="overflow">
                    <a:lnL w="12700">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H.S. Diploma</a:t>
                      </a:r>
                    </a:p>
                  </a:txBody>
                  <a:tcPr marL="45745" marR="45745" marT="45745" marB="45745" anchor="ctr" anchorCtr="0" horzOverflow="overflow">
                    <a:lnL w="12700">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Associate’s Degree</a:t>
                      </a:r>
                    </a:p>
                  </a:txBody>
                  <a:tcPr marL="45745" marR="45745" marT="45745" marB="45745" anchor="ctr" anchorCtr="0" horzOverflow="overflow">
                    <a:lnL w="12700">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Bachelor’s Degree</a:t>
                      </a:r>
                    </a:p>
                  </a:txBody>
                  <a:tcPr marL="45745" marR="45745" marT="45745" marB="45745" anchor="ctr" anchorCtr="0" horzOverflow="overflow">
                    <a:lnL w="12700">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Advanced Degree</a:t>
                      </a:r>
                    </a:p>
                  </a:txBody>
                  <a:tcPr marL="45745" marR="45745" marT="45745" marB="45745" anchor="ctr" anchorCtr="0" horzOverflow="overflow">
                    <a:lnL w="12700">
                      <a:solidFill>
                        <a:srgbClr val="FFFFFF"/>
                      </a:solidFill>
                      <a:round/>
                    </a:lnL>
                    <a:lnR w="28575">
                      <a:solidFill>
                        <a:srgbClr val="FFFFFF"/>
                      </a:solidFill>
                      <a:round/>
                    </a:lnR>
                    <a:lnT w="28575">
                      <a:solidFill>
                        <a:srgbClr val="FFFFFF"/>
                      </a:solidFill>
                      <a:round/>
                    </a:lnT>
                    <a:lnB w="12700">
                      <a:solidFill>
                        <a:srgbClr val="FFFFFF"/>
                      </a:solidFill>
                      <a:round/>
                    </a:lnB>
                    <a:noFill/>
                  </a:tcPr>
                </a:tc>
              </a:tr>
              <a:tr h="579437">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Annual Income</a:t>
                      </a:r>
                    </a:p>
                  </a:txBody>
                  <a:tcPr marL="45745" marR="45745" marT="45745" marB="45745" anchor="ctr" anchorCtr="0" horzOverflow="overflow">
                    <a:lnL w="28575">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$19,226</a:t>
                      </a:r>
                    </a:p>
                  </a:txBody>
                  <a:tcPr marL="45745" marR="45745" marT="45745" marB="45745" anchor="ctr" anchorCtr="0" horzOverflow="overflow">
                    <a:lnL w="12700">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$28,950</a:t>
                      </a:r>
                    </a:p>
                  </a:txBody>
                  <a:tcPr marL="45745" marR="45745" marT="45745" marB="45745" anchor="ctr" anchorCtr="0" horzOverflow="overflow">
                    <a:lnL w="12700">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$36,395</a:t>
                      </a:r>
                    </a:p>
                  </a:txBody>
                  <a:tcPr marL="45745" marR="45745" marT="45745" marB="45745" anchor="ctr" anchorCtr="0" horzOverflow="overflow">
                    <a:lnL w="12700">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$51,568</a:t>
                      </a:r>
                    </a:p>
                  </a:txBody>
                  <a:tcPr marL="45745" marR="45745" marT="45745" marB="45745" anchor="ctr" anchorCtr="0" horzOverflow="overflow">
                    <a:lnL w="12700">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$67,073</a:t>
                      </a:r>
                    </a:p>
                  </a:txBody>
                  <a:tcPr marL="45745" marR="45745" marT="45745" marB="45745" anchor="ctr" anchorCtr="0" horzOverflow="overflow">
                    <a:lnL w="12700">
                      <a:solidFill>
                        <a:srgbClr val="FFFFFF"/>
                      </a:solidFill>
                      <a:round/>
                    </a:lnL>
                    <a:lnR w="28575">
                      <a:solidFill>
                        <a:srgbClr val="FFFFFF"/>
                      </a:solidFill>
                      <a:round/>
                    </a:lnR>
                    <a:lnT w="12700">
                      <a:solidFill>
                        <a:srgbClr val="FFFFFF"/>
                      </a:solidFill>
                      <a:round/>
                    </a:lnT>
                    <a:lnB w="28575">
                      <a:solidFill>
                        <a:srgbClr val="FFFFFF"/>
                      </a:solidFill>
                      <a:round/>
                    </a:lnB>
                    <a:noFill/>
                  </a:tcPr>
                </a:tc>
              </a:tr>
            </a:tbl>
          </a:graphicData>
        </a:graphic>
      </p:graphicFrame>
      <p:sp>
        <p:nvSpPr>
          <p:cNvPr id="67" name="Shape 67"/>
          <p:cNvSpPr/>
          <p:nvPr>
            <p:ph type="body" idx="4294967295"/>
          </p:nvPr>
        </p:nvSpPr>
        <p:spPr>
          <a:xfrm>
            <a:off x="381000" y="2971800"/>
            <a:ext cx="8229600" cy="2895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533400" indent="-533400">
              <a:lnSpc>
                <a:spcPct val="80000"/>
              </a:lnSpc>
              <a:spcBef>
                <a:spcPts val="500"/>
              </a:spcBef>
              <a:buSzTx/>
              <a:buNone/>
              <a:defRPr sz="1800">
                <a:solidFill>
                  <a:srgbClr val="000000"/>
                </a:solidFill>
              </a:defRPr>
            </a:pPr>
            <a:r>
              <a:rPr sz="2400">
                <a:solidFill>
                  <a:srgbClr val="FFFFFF"/>
                </a:solidFill>
                <a:effectLst>
                  <a:outerShdw sx="100000" sy="100000" kx="0" ky="0" algn="b" rotWithShape="0" blurRad="12700" dist="25400" dir="2700000">
                    <a:srgbClr val="000000"/>
                  </a:outerShdw>
                </a:effectLst>
              </a:rPr>
              <a:t>Calculate the </a:t>
            </a:r>
            <a:r>
              <a:rPr sz="2400">
                <a:solidFill>
                  <a:srgbClr val="00CCFF"/>
                </a:solidFill>
                <a:effectLst>
                  <a:outerShdw sx="100000" sy="100000" kx="0" ky="0" algn="b" rotWithShape="0" blurRad="12700" dist="25400" dir="2700000">
                    <a:srgbClr val="000000"/>
                  </a:outerShdw>
                </a:effectLst>
              </a:rPr>
              <a:t>difference</a:t>
            </a:r>
            <a:r>
              <a:rPr sz="2400">
                <a:solidFill>
                  <a:srgbClr val="FFFFFF"/>
                </a:solidFill>
                <a:effectLst>
                  <a:outerShdw sx="100000" sy="100000" kx="0" ky="0" algn="b" rotWithShape="0" blurRad="12700" dist="25400" dir="2700000">
                    <a:srgbClr val="000000"/>
                  </a:outerShdw>
                </a:effectLst>
              </a:rPr>
              <a:t> in salary between:</a:t>
            </a:r>
            <a:endParaRPr sz="2400">
              <a:solidFill>
                <a:srgbClr val="FFFFFF"/>
              </a:solidFill>
              <a:effectLst>
                <a:outerShdw sx="100000" sy="100000" kx="0" ky="0" algn="b" rotWithShape="0" blurRad="12700" dist="25400" dir="2700000">
                  <a:srgbClr val="000000"/>
                </a:outerShdw>
              </a:effectLst>
            </a:endParaRPr>
          </a:p>
          <a:p>
            <a:pPr lvl="0" marL="457200" indent="-457200">
              <a:lnSpc>
                <a:spcPct val="80000"/>
              </a:lnSpc>
              <a:spcBef>
                <a:spcPts val="500"/>
              </a:spcBef>
              <a:defRPr sz="1800">
                <a:solidFill>
                  <a:srgbClr val="000000"/>
                </a:solidFill>
              </a:defRPr>
            </a:pPr>
            <a:r>
              <a:rPr sz="2400">
                <a:solidFill>
                  <a:srgbClr val="FFFFFF"/>
                </a:solidFill>
                <a:effectLst>
                  <a:outerShdw sx="100000" sy="100000" kx="0" ky="0" algn="b" rotWithShape="0" blurRad="12700" dist="25400" dir="2700000">
                    <a:srgbClr val="000000"/>
                  </a:outerShdw>
                </a:effectLst>
              </a:rPr>
              <a:t>A high school dropout and a high school graduate.</a:t>
            </a:r>
            <a:endParaRPr sz="2400">
              <a:solidFill>
                <a:srgbClr val="FFFFFF"/>
              </a:solidFill>
              <a:effectLst>
                <a:outerShdw sx="100000" sy="100000" kx="0" ky="0" algn="b" rotWithShape="0" blurRad="12700" dist="25400" dir="2700000">
                  <a:srgbClr val="000000"/>
                </a:outerShdw>
              </a:effectLst>
            </a:endParaRPr>
          </a:p>
          <a:p>
            <a:pPr lvl="0" marL="457200" indent="-457200">
              <a:lnSpc>
                <a:spcPct val="80000"/>
              </a:lnSpc>
              <a:spcBef>
                <a:spcPts val="500"/>
              </a:spcBef>
              <a:defRPr sz="1800">
                <a:solidFill>
                  <a:srgbClr val="000000"/>
                </a:solidFill>
              </a:defRPr>
            </a:pPr>
            <a:r>
              <a:rPr sz="2400">
                <a:solidFill>
                  <a:srgbClr val="FFFFFF"/>
                </a:solidFill>
                <a:effectLst>
                  <a:outerShdw sx="100000" sy="100000" kx="0" ky="0" algn="b" rotWithShape="0" blurRad="12700" dist="25400" dir="2700000">
                    <a:srgbClr val="000000"/>
                  </a:outerShdw>
                </a:effectLst>
              </a:rPr>
              <a:t>A high school graduate and a graduate from a two-year college program (associate’s degree).</a:t>
            </a:r>
            <a:endParaRPr sz="2400">
              <a:solidFill>
                <a:srgbClr val="FFFFFF"/>
              </a:solidFill>
              <a:effectLst>
                <a:outerShdw sx="100000" sy="100000" kx="0" ky="0" algn="b" rotWithShape="0" blurRad="12700" dist="25400" dir="2700000">
                  <a:srgbClr val="000000"/>
                </a:outerShdw>
              </a:effectLst>
            </a:endParaRPr>
          </a:p>
          <a:p>
            <a:pPr lvl="0" marL="457200" indent="-457200">
              <a:lnSpc>
                <a:spcPct val="80000"/>
              </a:lnSpc>
              <a:spcBef>
                <a:spcPts val="500"/>
              </a:spcBef>
              <a:defRPr sz="1800">
                <a:solidFill>
                  <a:srgbClr val="000000"/>
                </a:solidFill>
              </a:defRPr>
            </a:pPr>
            <a:r>
              <a:rPr sz="2400">
                <a:solidFill>
                  <a:srgbClr val="FFFFFF"/>
                </a:solidFill>
                <a:effectLst>
                  <a:outerShdw sx="100000" sy="100000" kx="0" ky="0" algn="b" rotWithShape="0" blurRad="12700" dist="25400" dir="2700000">
                    <a:srgbClr val="000000"/>
                  </a:outerShdw>
                </a:effectLst>
              </a:rPr>
              <a:t>A two-year college graduate and a four-year college graduate (bachelor’s degree).</a:t>
            </a:r>
            <a:endParaRPr sz="2400">
              <a:solidFill>
                <a:srgbClr val="FFFFFF"/>
              </a:solidFill>
              <a:effectLst>
                <a:outerShdw sx="100000" sy="100000" kx="0" ky="0" algn="b" rotWithShape="0" blurRad="12700" dist="25400" dir="2700000">
                  <a:srgbClr val="000000"/>
                </a:outerShdw>
              </a:effectLst>
            </a:endParaRPr>
          </a:p>
          <a:p>
            <a:pPr lvl="0" marL="457200" indent="-457200">
              <a:lnSpc>
                <a:spcPct val="80000"/>
              </a:lnSpc>
              <a:spcBef>
                <a:spcPts val="500"/>
              </a:spcBef>
              <a:defRPr sz="1800">
                <a:solidFill>
                  <a:srgbClr val="000000"/>
                </a:solidFill>
              </a:defRPr>
            </a:pPr>
            <a:r>
              <a:rPr sz="2400">
                <a:solidFill>
                  <a:srgbClr val="FFFFFF"/>
                </a:solidFill>
                <a:effectLst>
                  <a:outerShdw sx="100000" sy="100000" kx="0" ky="0" algn="b" rotWithShape="0" blurRad="12700" dist="25400" dir="2700000">
                    <a:srgbClr val="000000"/>
                  </a:outerShdw>
                </a:effectLst>
              </a:rPr>
              <a:t>A four year college graduate and an individual with an advanced degree (master’s or doctorate).</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idx="4294967295"/>
          </p:nvPr>
        </p:nvSpPr>
        <p:spPr>
          <a:xfrm>
            <a:off x="457200" y="511174"/>
            <a:ext cx="8077200" cy="109537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defTabSz="749808">
              <a:defRPr sz="1800">
                <a:solidFill>
                  <a:srgbClr val="000000"/>
                </a:solidFill>
              </a:defRPr>
            </a:pPr>
            <a:r>
              <a:rPr b="1" sz="1640">
                <a:solidFill>
                  <a:srgbClr val="E5FFFF"/>
                </a:solidFill>
                <a:effectLst>
                  <a:outerShdw sx="100000" sy="100000" kx="0" ky="0" algn="b" rotWithShape="0" blurRad="10414" dist="20828" dir="2700000">
                    <a:srgbClr val="000000"/>
                  </a:outerShdw>
                </a:effectLst>
              </a:rPr>
              <a:t>Calculate the lifetime earnings of each level of educational attainment using the table below.  Have students assume each person works until 70 years of age.  Other assumptions include:</a:t>
            </a:r>
            <a:br>
              <a:rPr b="1" sz="1640">
                <a:solidFill>
                  <a:srgbClr val="E5FFFF"/>
                </a:solidFill>
                <a:effectLst>
                  <a:outerShdw sx="100000" sy="100000" kx="0" ky="0" algn="b" rotWithShape="0" blurRad="10414" dist="20828" dir="2700000">
                    <a:srgbClr val="000000"/>
                  </a:outerShdw>
                </a:effectLst>
              </a:rPr>
            </a:br>
          </a:p>
        </p:txBody>
      </p:sp>
      <p:graphicFrame>
        <p:nvGraphicFramePr>
          <p:cNvPr id="72" name="Table 72"/>
          <p:cNvGraphicFramePr/>
          <p:nvPr/>
        </p:nvGraphicFramePr>
        <p:xfrm>
          <a:off x="381000" y="4191000"/>
          <a:ext cx="8229600" cy="21336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371600"/>
                <a:gridCol w="1371600"/>
                <a:gridCol w="1371600"/>
                <a:gridCol w="1371600"/>
                <a:gridCol w="1371600"/>
                <a:gridCol w="1371600"/>
              </a:tblGrid>
              <a:tr h="566737">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45" marR="45745" marT="45745" marB="45745" anchor="ctr" anchorCtr="0" horzOverflow="overflow">
                    <a:lnL w="28575">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H.S. Dropout</a:t>
                      </a:r>
                    </a:p>
                  </a:txBody>
                  <a:tcPr marL="45745" marR="45745" marT="45745" marB="45745" anchor="ctr" anchorCtr="0" horzOverflow="overflow">
                    <a:lnL w="12700">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H.S. Diploma</a:t>
                      </a:r>
                    </a:p>
                  </a:txBody>
                  <a:tcPr marL="45745" marR="45745" marT="45745" marB="45745" anchor="ctr" anchorCtr="0" horzOverflow="overflow">
                    <a:lnL w="12700">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Associate’s Degree</a:t>
                      </a:r>
                    </a:p>
                  </a:txBody>
                  <a:tcPr marL="45745" marR="45745" marT="45745" marB="45745" anchor="ctr" anchorCtr="0" horzOverflow="overflow">
                    <a:lnL w="12700">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Bachelor’s Degree</a:t>
                      </a:r>
                    </a:p>
                  </a:txBody>
                  <a:tcPr marL="45745" marR="45745" marT="45745" marB="45745" anchor="ctr" anchorCtr="0" horzOverflow="overflow">
                    <a:lnL w="12700">
                      <a:solidFill>
                        <a:srgbClr val="FFFFFF"/>
                      </a:solidFill>
                      <a:round/>
                    </a:lnL>
                    <a:lnR w="12700">
                      <a:solidFill>
                        <a:srgbClr val="FFFFFF"/>
                      </a:solidFill>
                      <a:round/>
                    </a:lnR>
                    <a:lnT w="28575">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Advanced Degree</a:t>
                      </a:r>
                    </a:p>
                  </a:txBody>
                  <a:tcPr marL="45745" marR="45745" marT="45745" marB="45745" anchor="ctr" anchorCtr="0" horzOverflow="overflow">
                    <a:lnL w="12700">
                      <a:solidFill>
                        <a:srgbClr val="FFFFFF"/>
                      </a:solidFill>
                      <a:round/>
                    </a:lnL>
                    <a:lnR w="28575">
                      <a:solidFill>
                        <a:srgbClr val="FFFFFF"/>
                      </a:solidFill>
                      <a:round/>
                    </a:lnR>
                    <a:lnT w="28575">
                      <a:solidFill>
                        <a:srgbClr val="FFFFFF"/>
                      </a:solidFill>
                      <a:round/>
                    </a:lnT>
                    <a:lnB w="12700">
                      <a:solidFill>
                        <a:srgbClr val="FFFFFF"/>
                      </a:solidFill>
                      <a:round/>
                    </a:lnB>
                    <a:noFill/>
                  </a:tcPr>
                </a:tc>
              </a:tr>
              <a:tr h="522287">
                <a:tc>
                  <a:txBody>
                    <a:bodyPr/>
                    <a:lstStyle/>
                    <a:p>
                      <a:pPr lvl="0" algn="ctr">
                        <a:spcBef>
                          <a:spcPts val="3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Annual Income</a:t>
                      </a:r>
                    </a:p>
                  </a:txBody>
                  <a:tcPr marL="45720" marR="45720" marT="45720" marB="45720" anchor="ctr" anchorCtr="0" horzOverflow="overflow">
                    <a:lnL w="28575">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$19,226</a:t>
                      </a:r>
                    </a:p>
                  </a:txBody>
                  <a:tcPr marL="45720" marR="45720" marT="45720" marB="45720" anchor="ctr"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$28,950</a:t>
                      </a:r>
                    </a:p>
                  </a:txBody>
                  <a:tcPr marL="45720" marR="45720" marT="45720" marB="45720" anchor="ctr"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$36,395</a:t>
                      </a:r>
                    </a:p>
                  </a:txBody>
                  <a:tcPr marL="45720" marR="45720" marT="45720" marB="45720" anchor="ctr"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$51,568</a:t>
                      </a:r>
                    </a:p>
                  </a:txBody>
                  <a:tcPr marL="45720" marR="45720" marT="45720" marB="45720" anchor="ctr"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300"/>
                        </a:spcBef>
                        <a:defRPr b="0" i="0" sz="1800">
                          <a:solidFill>
                            <a:srgbClr val="000000"/>
                          </a:solidFill>
                          <a:effectLst/>
                        </a:defRPr>
                      </a:pPr>
                      <a:r>
                        <a:rPr sz="1600">
                          <a:solidFill>
                            <a:srgbClr val="FFFFFF"/>
                          </a:solidFill>
                          <a:effectLst>
                            <a:outerShdw sx="100000" sy="100000" kx="0" ky="0" algn="b" rotWithShape="0" blurRad="12700" dist="25400" dir="2700000">
                              <a:srgbClr val="000000"/>
                            </a:outerShdw>
                          </a:effectLst>
                          <a:sym typeface="Tahoma"/>
                        </a:rPr>
                        <a:t>$67,073</a:t>
                      </a:r>
                    </a:p>
                  </a:txBody>
                  <a:tcPr marL="45720" marR="45720" marT="45720" marB="45720" anchor="ctr" anchorCtr="0" horzOverflow="overflow">
                    <a:lnL w="12700">
                      <a:solidFill>
                        <a:srgbClr val="FFFFFF"/>
                      </a:solidFill>
                      <a:round/>
                    </a:lnL>
                    <a:lnR w="28575">
                      <a:solidFill>
                        <a:srgbClr val="FFFFFF"/>
                      </a:solidFill>
                      <a:round/>
                    </a:lnR>
                    <a:lnT w="12700">
                      <a:solidFill>
                        <a:srgbClr val="FFFFFF"/>
                      </a:solidFill>
                      <a:round/>
                    </a:lnT>
                    <a:lnB w="12700">
                      <a:solidFill>
                        <a:srgbClr val="FFFFFF"/>
                      </a:solidFill>
                      <a:round/>
                    </a:lnB>
                    <a:noFill/>
                  </a:tcPr>
                </a:tc>
              </a:tr>
              <a:tr h="522287">
                <a:tc>
                  <a:txBody>
                    <a:bodyPr/>
                    <a:lstStyle/>
                    <a:p>
                      <a:pPr lvl="0" algn="ctr">
                        <a:spcBef>
                          <a:spcPts val="3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Years Worked</a:t>
                      </a:r>
                    </a:p>
                  </a:txBody>
                  <a:tcPr marL="45720" marR="45720" marT="45720" marB="45720" anchor="ctr" anchorCtr="0" horzOverflow="overflow">
                    <a:lnL w="28575">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20" marR="45720" marT="45720" marB="45720" anchor="ctr"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20" marR="45720" marT="45720" marB="45720" anchor="ctr"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20" marR="45720" marT="45720" marB="45720" anchor="ctr"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20" marR="45720" marT="45720" marB="45720" anchor="ctr" anchorCtr="0" horzOverflow="overflow">
                    <a:lnL w="12700">
                      <a:solidFill>
                        <a:srgbClr val="FFFFFF"/>
                      </a:solidFill>
                      <a:round/>
                    </a:lnL>
                    <a:lnR w="12700">
                      <a:solidFill>
                        <a:srgbClr val="FFFFFF"/>
                      </a:solidFill>
                      <a:round/>
                    </a:lnR>
                    <a:lnT w="12700">
                      <a:solidFill>
                        <a:srgbClr val="FFFFFF"/>
                      </a:solidFill>
                      <a:round/>
                    </a:lnT>
                    <a:lnB w="12700">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20" marR="45720" marT="45720" marB="45720" anchor="ctr" anchorCtr="0" horzOverflow="overflow">
                    <a:lnL w="12700">
                      <a:solidFill>
                        <a:srgbClr val="FFFFFF"/>
                      </a:solidFill>
                      <a:round/>
                    </a:lnL>
                    <a:lnR w="28575">
                      <a:solidFill>
                        <a:srgbClr val="FFFFFF"/>
                      </a:solidFill>
                      <a:round/>
                    </a:lnR>
                    <a:lnT w="12700">
                      <a:solidFill>
                        <a:srgbClr val="FFFFFF"/>
                      </a:solidFill>
                      <a:round/>
                    </a:lnT>
                    <a:lnB w="12700">
                      <a:solidFill>
                        <a:srgbClr val="FFFFFF"/>
                      </a:solidFill>
                      <a:round/>
                    </a:lnB>
                    <a:noFill/>
                  </a:tcPr>
                </a:tc>
              </a:tr>
              <a:tr h="522287">
                <a:tc>
                  <a:txBody>
                    <a:bodyPr/>
                    <a:lstStyle/>
                    <a:p>
                      <a:pPr lvl="0" algn="ctr">
                        <a:spcBef>
                          <a:spcPts val="3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Life Earnings</a:t>
                      </a:r>
                    </a:p>
                  </a:txBody>
                  <a:tcPr marL="45745" marR="45745" marT="45745" marB="45745" anchor="ctr" anchorCtr="0" horzOverflow="overflow">
                    <a:lnL w="28575">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45" marR="45745" marT="45745" marB="45745" anchor="ctr" anchorCtr="0" horzOverflow="overflow">
                    <a:lnL w="12700">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45" marR="45745" marT="45745" marB="45745" anchor="ctr" anchorCtr="0" horzOverflow="overflow">
                    <a:lnL w="12700">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45" marR="45745" marT="45745" marB="45745" anchor="ctr" anchorCtr="0" horzOverflow="overflow">
                    <a:lnL w="12700">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45" marR="45745" marT="45745" marB="45745" anchor="ctr" anchorCtr="0" horzOverflow="overflow">
                    <a:lnL w="12700">
                      <a:solidFill>
                        <a:srgbClr val="FFFFFF"/>
                      </a:solidFill>
                      <a:round/>
                    </a:lnL>
                    <a:lnR w="12700">
                      <a:solidFill>
                        <a:srgbClr val="FFFFFF"/>
                      </a:solidFill>
                      <a:round/>
                    </a:lnR>
                    <a:lnT w="12700">
                      <a:solidFill>
                        <a:srgbClr val="FFFFFF"/>
                      </a:solidFill>
                      <a:round/>
                    </a:lnT>
                    <a:lnB w="28575">
                      <a:solidFill>
                        <a:srgbClr val="FFFFFF"/>
                      </a:solidFill>
                      <a:round/>
                    </a:lnB>
                    <a:noFill/>
                  </a:tcPr>
                </a:tc>
                <a:tc>
                  <a:txBody>
                    <a:bodyPr/>
                    <a:lstStyle/>
                    <a:p>
                      <a:pPr lvl="0" algn="ctr">
                        <a:spcBef>
                          <a:spcPts val="400"/>
                        </a:spcBef>
                        <a:defRPr b="0" i="0" sz="1800">
                          <a:solidFill>
                            <a:srgbClr val="000000"/>
                          </a:solidFill>
                          <a:effectLst/>
                        </a:defRPr>
                      </a:pPr>
                      <a:r>
                        <a:rPr sz="1400">
                          <a:solidFill>
                            <a:srgbClr val="FFFFFF"/>
                          </a:solidFill>
                          <a:effectLst>
                            <a:outerShdw sx="100000" sy="100000" kx="0" ky="0" algn="b" rotWithShape="0" blurRad="12700" dist="25400" dir="2700000">
                              <a:srgbClr val="000000"/>
                            </a:outerShdw>
                          </a:effectLst>
                          <a:sym typeface="Tahoma"/>
                        </a:rPr>
                        <a:t/>
                      </a:r>
                    </a:p>
                  </a:txBody>
                  <a:tcPr marL="45745" marR="45745" marT="45745" marB="45745" anchor="ctr" anchorCtr="0" horzOverflow="overflow">
                    <a:lnL w="12700">
                      <a:solidFill>
                        <a:srgbClr val="FFFFFF"/>
                      </a:solidFill>
                      <a:round/>
                    </a:lnL>
                    <a:lnR w="28575">
                      <a:solidFill>
                        <a:srgbClr val="FFFFFF"/>
                      </a:solidFill>
                      <a:round/>
                    </a:lnR>
                    <a:lnT w="12700">
                      <a:solidFill>
                        <a:srgbClr val="FFFFFF"/>
                      </a:solidFill>
                      <a:round/>
                    </a:lnT>
                    <a:lnB w="28575">
                      <a:solidFill>
                        <a:srgbClr val="FFFFFF"/>
                      </a:solidFill>
                      <a:round/>
                    </a:lnB>
                    <a:noFill/>
                  </a:tcPr>
                </a:tc>
              </a:tr>
            </a:tbl>
          </a:graphicData>
        </a:graphic>
      </p:graphicFrame>
      <p:sp>
        <p:nvSpPr>
          <p:cNvPr id="73" name="Shape 73"/>
          <p:cNvSpPr/>
          <p:nvPr/>
        </p:nvSpPr>
        <p:spPr>
          <a:xfrm>
            <a:off x="762000" y="1676400"/>
            <a:ext cx="7620000" cy="196610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2900" indent="-342900">
              <a:spcBef>
                <a:spcPts val="1000"/>
              </a:spcBef>
              <a:buSzPct val="100000"/>
              <a:buFont typeface="Arial"/>
              <a:buAutoNum type="alphaUcPeriod" startAt="1"/>
              <a:defRPr>
                <a:solidFill>
                  <a:srgbClr val="000000"/>
                </a:solidFill>
              </a:defRPr>
            </a:pPr>
            <a:r>
              <a:rPr i="1">
                <a:solidFill>
                  <a:srgbClr val="FFFFFF"/>
                </a:solidFill>
                <a:latin typeface="Arial"/>
                <a:ea typeface="Arial"/>
                <a:cs typeface="Arial"/>
                <a:sym typeface="Arial"/>
              </a:rPr>
              <a:t>The high school dropout begins full-time work at age 16.</a:t>
            </a:r>
            <a:endParaRPr i="1">
              <a:solidFill>
                <a:srgbClr val="FFFFFF"/>
              </a:solidFill>
              <a:latin typeface="Arial"/>
              <a:ea typeface="Arial"/>
              <a:cs typeface="Arial"/>
              <a:sym typeface="Arial"/>
            </a:endParaRPr>
          </a:p>
          <a:p>
            <a:pPr lvl="0" marL="342900" indent="-342900">
              <a:spcBef>
                <a:spcPts val="1000"/>
              </a:spcBef>
              <a:buSzPct val="100000"/>
              <a:buFont typeface="Arial"/>
              <a:buAutoNum type="alphaUcPeriod" startAt="1"/>
              <a:defRPr>
                <a:solidFill>
                  <a:srgbClr val="000000"/>
                </a:solidFill>
              </a:defRPr>
            </a:pPr>
            <a:r>
              <a:rPr i="1">
                <a:solidFill>
                  <a:srgbClr val="FFFFFF"/>
                </a:solidFill>
                <a:latin typeface="Arial"/>
                <a:ea typeface="Arial"/>
                <a:cs typeface="Arial"/>
                <a:sym typeface="Arial"/>
              </a:rPr>
              <a:t>The high school graduate begins full-time work at age 18.</a:t>
            </a:r>
            <a:endParaRPr i="1">
              <a:solidFill>
                <a:srgbClr val="FFFFFF"/>
              </a:solidFill>
              <a:latin typeface="Arial"/>
              <a:ea typeface="Arial"/>
              <a:cs typeface="Arial"/>
              <a:sym typeface="Arial"/>
            </a:endParaRPr>
          </a:p>
          <a:p>
            <a:pPr lvl="0" marL="342900" indent="-342900">
              <a:spcBef>
                <a:spcPts val="1000"/>
              </a:spcBef>
              <a:buSzPct val="100000"/>
              <a:buFont typeface="Arial"/>
              <a:buAutoNum type="alphaUcPeriod" startAt="1"/>
              <a:defRPr>
                <a:solidFill>
                  <a:srgbClr val="000000"/>
                </a:solidFill>
              </a:defRPr>
            </a:pPr>
            <a:r>
              <a:rPr i="1">
                <a:solidFill>
                  <a:srgbClr val="FFFFFF"/>
                </a:solidFill>
                <a:latin typeface="Arial"/>
                <a:ea typeface="Arial"/>
                <a:cs typeface="Arial"/>
                <a:sym typeface="Arial"/>
              </a:rPr>
              <a:t>The graduate of the two-year college begins full-time work at age 20.</a:t>
            </a:r>
            <a:endParaRPr i="1">
              <a:solidFill>
                <a:srgbClr val="FFFFFF"/>
              </a:solidFill>
              <a:latin typeface="Arial"/>
              <a:ea typeface="Arial"/>
              <a:cs typeface="Arial"/>
              <a:sym typeface="Arial"/>
            </a:endParaRPr>
          </a:p>
          <a:p>
            <a:pPr lvl="0" marL="342900" indent="-342900">
              <a:spcBef>
                <a:spcPts val="1000"/>
              </a:spcBef>
              <a:buSzPct val="100000"/>
              <a:buFont typeface="Arial"/>
              <a:buAutoNum type="alphaUcPeriod" startAt="1"/>
              <a:defRPr>
                <a:solidFill>
                  <a:srgbClr val="000000"/>
                </a:solidFill>
              </a:defRPr>
            </a:pPr>
            <a:r>
              <a:rPr i="1">
                <a:solidFill>
                  <a:srgbClr val="FFFFFF"/>
                </a:solidFill>
                <a:latin typeface="Arial"/>
                <a:ea typeface="Arial"/>
                <a:cs typeface="Arial"/>
                <a:sym typeface="Arial"/>
              </a:rPr>
              <a:t>The graduate of the four-year college begins full-time work at age 22.</a:t>
            </a:r>
            <a:endParaRPr i="1">
              <a:solidFill>
                <a:srgbClr val="FFFFFF"/>
              </a:solidFill>
              <a:latin typeface="Arial"/>
              <a:ea typeface="Arial"/>
              <a:cs typeface="Arial"/>
              <a:sym typeface="Arial"/>
            </a:endParaRPr>
          </a:p>
          <a:p>
            <a:pPr lvl="0" marL="342900" indent="-342900">
              <a:spcBef>
                <a:spcPts val="1000"/>
              </a:spcBef>
              <a:buSzPct val="100000"/>
              <a:buFont typeface="Arial"/>
              <a:buAutoNum type="alphaUcPeriod" startAt="1"/>
              <a:defRPr>
                <a:solidFill>
                  <a:srgbClr val="000000"/>
                </a:solidFill>
              </a:defRPr>
            </a:pPr>
            <a:r>
              <a:rPr i="1">
                <a:solidFill>
                  <a:srgbClr val="FFFFFF"/>
                </a:solidFill>
                <a:latin typeface="Arial"/>
                <a:ea typeface="Arial"/>
                <a:cs typeface="Arial"/>
                <a:sym typeface="Arial"/>
              </a:rPr>
              <a:t>The graduate with a master’s degree begins full-time work at age 24.</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idx="4294967295"/>
          </p:nvPr>
        </p:nvSpPr>
        <p:spPr>
          <a:xfrm>
            <a:off x="457200" y="2819399"/>
            <a:ext cx="8229600" cy="11430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defTabSz="384047">
              <a:defRPr sz="1679">
                <a:effectLst>
                  <a:outerShdw sx="100000" sy="100000" kx="0" ky="0" algn="b" rotWithShape="0" blurRad="5334" dist="10668" dir="2700000">
                    <a:srgbClr val="000000"/>
                  </a:outerShdw>
                </a:effectLst>
              </a:defRPr>
            </a:lvl1pPr>
          </a:lstStyle>
          <a:p>
            <a:pPr lvl="0">
              <a:defRPr sz="1800">
                <a:solidFill>
                  <a:srgbClr val="000000"/>
                </a:solidFill>
                <a:effectLst/>
              </a:defRPr>
            </a:pPr>
            <a:r>
              <a:rPr sz="1679">
                <a:solidFill>
                  <a:srgbClr val="E5FFFF"/>
                </a:solidFill>
                <a:effectLst>
                  <a:outerShdw sx="100000" sy="100000" kx="0" ky="0" algn="b" rotWithShape="0" blurRad="5334" dist="10668" dir="2700000">
                    <a:srgbClr val="000000"/>
                  </a:outerShdw>
                </a:effectLst>
              </a:rPr>
              <a:t>Write three paragraphs summarizing what you have learned about careers and income.  Include comments about employer’s perspectives and your feelings about school.  Conclude with your educational goals and how they will influence your income.</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816D56"/>
      </a:dk1>
      <a:lt1>
        <a:srgbClr val="2B5481"/>
      </a:lt1>
      <a:dk2>
        <a:srgbClr val="A7A7A7"/>
      </a:dk2>
      <a:lt2>
        <a:srgbClr val="535353"/>
      </a:lt2>
      <a:accent1>
        <a:srgbClr val="009999"/>
      </a:accent1>
      <a:accent2>
        <a:srgbClr val="336699"/>
      </a:accent2>
      <a:accent3>
        <a:srgbClr val="ACB3C0"/>
      </a:accent3>
      <a:accent4>
        <a:srgbClr val="DADADA"/>
      </a:accent4>
      <a:accent5>
        <a:srgbClr val="AAC9C9"/>
      </a:accent5>
      <a:accent6>
        <a:srgbClr val="2E5C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99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99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9999"/>
      </a:accent1>
      <a:accent2>
        <a:srgbClr val="336699"/>
      </a:accent2>
      <a:accent3>
        <a:srgbClr val="ACB3C0"/>
      </a:accent3>
      <a:accent4>
        <a:srgbClr val="DADADA"/>
      </a:accent4>
      <a:accent5>
        <a:srgbClr val="AAC9C9"/>
      </a:accent5>
      <a:accent6>
        <a:srgbClr val="2E5C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99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99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2B5481"/>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